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37852" y="443560"/>
            <a:ext cx="183769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EC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EC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EC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77900" y="1948560"/>
            <a:ext cx="5110480" cy="53340"/>
          </a:xfrm>
          <a:custGeom>
            <a:avLst/>
            <a:gdLst/>
            <a:ahLst/>
            <a:cxnLst/>
            <a:rect l="l" t="t" r="r" b="b"/>
            <a:pathLst>
              <a:path w="5110480" h="53339">
                <a:moveTo>
                  <a:pt x="5109972" y="0"/>
                </a:moveTo>
                <a:lnTo>
                  <a:pt x="0" y="0"/>
                </a:lnTo>
                <a:lnTo>
                  <a:pt x="0" y="53339"/>
                </a:lnTo>
                <a:lnTo>
                  <a:pt x="5109972" y="53339"/>
                </a:lnTo>
                <a:lnTo>
                  <a:pt x="5109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EC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13944" y="327660"/>
            <a:ext cx="11632692" cy="6365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20040" y="333756"/>
            <a:ext cx="11522710" cy="6256020"/>
          </a:xfrm>
          <a:custGeom>
            <a:avLst/>
            <a:gdLst/>
            <a:ahLst/>
            <a:cxnLst/>
            <a:rect l="l" t="t" r="r" b="b"/>
            <a:pathLst>
              <a:path w="11522710" h="6256020">
                <a:moveTo>
                  <a:pt x="1042669" y="0"/>
                </a:moveTo>
                <a:lnTo>
                  <a:pt x="11522583" y="0"/>
                </a:lnTo>
                <a:lnTo>
                  <a:pt x="11522583" y="5213350"/>
                </a:lnTo>
                <a:lnTo>
                  <a:pt x="11521566" y="5261076"/>
                </a:lnTo>
                <a:lnTo>
                  <a:pt x="11518265" y="5308257"/>
                </a:lnTo>
                <a:lnTo>
                  <a:pt x="11513058" y="5354828"/>
                </a:lnTo>
                <a:lnTo>
                  <a:pt x="11505818" y="5400763"/>
                </a:lnTo>
                <a:lnTo>
                  <a:pt x="11496548" y="5446014"/>
                </a:lnTo>
                <a:lnTo>
                  <a:pt x="11485371" y="5490527"/>
                </a:lnTo>
                <a:lnTo>
                  <a:pt x="11472291" y="5534266"/>
                </a:lnTo>
                <a:lnTo>
                  <a:pt x="11457305" y="5577166"/>
                </a:lnTo>
                <a:lnTo>
                  <a:pt x="11440667" y="5619203"/>
                </a:lnTo>
                <a:lnTo>
                  <a:pt x="11422126" y="5660313"/>
                </a:lnTo>
                <a:lnTo>
                  <a:pt x="11402060" y="5700458"/>
                </a:lnTo>
                <a:lnTo>
                  <a:pt x="11380216" y="5739599"/>
                </a:lnTo>
                <a:lnTo>
                  <a:pt x="11356848" y="5777687"/>
                </a:lnTo>
                <a:lnTo>
                  <a:pt x="11331829" y="5814656"/>
                </a:lnTo>
                <a:lnTo>
                  <a:pt x="11305286" y="5850496"/>
                </a:lnTo>
                <a:lnTo>
                  <a:pt x="11277345" y="5885129"/>
                </a:lnTo>
                <a:lnTo>
                  <a:pt x="11248009" y="5918517"/>
                </a:lnTo>
                <a:lnTo>
                  <a:pt x="11217148" y="5950623"/>
                </a:lnTo>
                <a:lnTo>
                  <a:pt x="11185143" y="5981395"/>
                </a:lnTo>
                <a:lnTo>
                  <a:pt x="11151742" y="6010795"/>
                </a:lnTo>
                <a:lnTo>
                  <a:pt x="11117071" y="6038761"/>
                </a:lnTo>
                <a:lnTo>
                  <a:pt x="11081258" y="6065266"/>
                </a:lnTo>
                <a:lnTo>
                  <a:pt x="11044301" y="6090246"/>
                </a:lnTo>
                <a:lnTo>
                  <a:pt x="11006201" y="6113665"/>
                </a:lnTo>
                <a:lnTo>
                  <a:pt x="10967085" y="6135471"/>
                </a:lnTo>
                <a:lnTo>
                  <a:pt x="10926826" y="6155626"/>
                </a:lnTo>
                <a:lnTo>
                  <a:pt x="10885805" y="6174079"/>
                </a:lnTo>
                <a:lnTo>
                  <a:pt x="10843767" y="6190792"/>
                </a:lnTo>
                <a:lnTo>
                  <a:pt x="10800841" y="6205702"/>
                </a:lnTo>
                <a:lnTo>
                  <a:pt x="10757154" y="6218770"/>
                </a:lnTo>
                <a:lnTo>
                  <a:pt x="10712577" y="6229959"/>
                </a:lnTo>
                <a:lnTo>
                  <a:pt x="10667365" y="6239217"/>
                </a:lnTo>
                <a:lnTo>
                  <a:pt x="10621391" y="6246495"/>
                </a:lnTo>
                <a:lnTo>
                  <a:pt x="10574782" y="6251752"/>
                </a:lnTo>
                <a:lnTo>
                  <a:pt x="10527665" y="6254940"/>
                </a:lnTo>
                <a:lnTo>
                  <a:pt x="10479913" y="6256020"/>
                </a:lnTo>
                <a:lnTo>
                  <a:pt x="0" y="6256020"/>
                </a:lnTo>
                <a:lnTo>
                  <a:pt x="0" y="1042670"/>
                </a:lnTo>
                <a:lnTo>
                  <a:pt x="1066" y="994918"/>
                </a:lnTo>
                <a:lnTo>
                  <a:pt x="4254" y="947801"/>
                </a:lnTo>
                <a:lnTo>
                  <a:pt x="9512" y="901192"/>
                </a:lnTo>
                <a:lnTo>
                  <a:pt x="16802" y="855218"/>
                </a:lnTo>
                <a:lnTo>
                  <a:pt x="26060" y="810006"/>
                </a:lnTo>
                <a:lnTo>
                  <a:pt x="37249" y="765556"/>
                </a:lnTo>
                <a:lnTo>
                  <a:pt x="50317" y="721741"/>
                </a:lnTo>
                <a:lnTo>
                  <a:pt x="65227" y="678815"/>
                </a:lnTo>
                <a:lnTo>
                  <a:pt x="81940" y="636778"/>
                </a:lnTo>
                <a:lnTo>
                  <a:pt x="100393" y="595757"/>
                </a:lnTo>
                <a:lnTo>
                  <a:pt x="120548" y="555625"/>
                </a:lnTo>
                <a:lnTo>
                  <a:pt x="142354" y="516382"/>
                </a:lnTo>
                <a:lnTo>
                  <a:pt x="165773" y="478409"/>
                </a:lnTo>
                <a:lnTo>
                  <a:pt x="190754" y="441325"/>
                </a:lnTo>
                <a:lnTo>
                  <a:pt x="217246" y="405511"/>
                </a:lnTo>
                <a:lnTo>
                  <a:pt x="245211" y="370967"/>
                </a:lnTo>
                <a:lnTo>
                  <a:pt x="274612" y="337566"/>
                </a:lnTo>
                <a:lnTo>
                  <a:pt x="305384" y="305435"/>
                </a:lnTo>
                <a:lnTo>
                  <a:pt x="337489" y="274574"/>
                </a:lnTo>
                <a:lnTo>
                  <a:pt x="370878" y="245237"/>
                </a:lnTo>
                <a:lnTo>
                  <a:pt x="405511" y="217297"/>
                </a:lnTo>
                <a:lnTo>
                  <a:pt x="441337" y="190754"/>
                </a:lnTo>
                <a:lnTo>
                  <a:pt x="478320" y="165735"/>
                </a:lnTo>
                <a:lnTo>
                  <a:pt x="516394" y="142367"/>
                </a:lnTo>
                <a:lnTo>
                  <a:pt x="555536" y="120523"/>
                </a:lnTo>
                <a:lnTo>
                  <a:pt x="595680" y="100457"/>
                </a:lnTo>
                <a:lnTo>
                  <a:pt x="636790" y="81915"/>
                </a:lnTo>
                <a:lnTo>
                  <a:pt x="678827" y="65278"/>
                </a:lnTo>
                <a:lnTo>
                  <a:pt x="721728" y="50292"/>
                </a:lnTo>
                <a:lnTo>
                  <a:pt x="765467" y="37211"/>
                </a:lnTo>
                <a:lnTo>
                  <a:pt x="809980" y="26035"/>
                </a:lnTo>
                <a:lnTo>
                  <a:pt x="855218" y="16764"/>
                </a:lnTo>
                <a:lnTo>
                  <a:pt x="901153" y="9525"/>
                </a:lnTo>
                <a:lnTo>
                  <a:pt x="947737" y="4318"/>
                </a:lnTo>
                <a:lnTo>
                  <a:pt x="994918" y="1016"/>
                </a:lnTo>
                <a:lnTo>
                  <a:pt x="1042669" y="0"/>
                </a:lnTo>
                <a:close/>
              </a:path>
            </a:pathLst>
          </a:custGeom>
          <a:ln w="12190">
            <a:solidFill>
              <a:srgbClr val="416F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7852" y="443560"/>
            <a:ext cx="183769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EC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1979" y="1954784"/>
            <a:ext cx="7522845" cy="3215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2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6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9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0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3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6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9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20" Type="http://schemas.openxmlformats.org/officeDocument/2006/relationships/image" Target="../media/image62.png"/><Relationship Id="rId21" Type="http://schemas.openxmlformats.org/officeDocument/2006/relationships/image" Target="../media/image63.png"/><Relationship Id="rId22" Type="http://schemas.openxmlformats.org/officeDocument/2006/relationships/image" Target="../media/image64.png"/><Relationship Id="rId23" Type="http://schemas.openxmlformats.org/officeDocument/2006/relationships/image" Target="../media/image65.png"/><Relationship Id="rId24" Type="http://schemas.openxmlformats.org/officeDocument/2006/relationships/image" Target="../media/image66.png"/><Relationship Id="rId25" Type="http://schemas.openxmlformats.org/officeDocument/2006/relationships/image" Target="../media/image67.png"/><Relationship Id="rId26" Type="http://schemas.openxmlformats.org/officeDocument/2006/relationships/image" Target="../media/image68.png"/><Relationship Id="rId27" Type="http://schemas.openxmlformats.org/officeDocument/2006/relationships/image" Target="../media/image69.jpg"/><Relationship Id="rId28" Type="http://schemas.openxmlformats.org/officeDocument/2006/relationships/image" Target="../media/image70.png"/><Relationship Id="rId29" Type="http://schemas.openxmlformats.org/officeDocument/2006/relationships/image" Target="../media/image71.png"/><Relationship Id="rId30" Type="http://schemas.openxmlformats.org/officeDocument/2006/relationships/image" Target="../media/image72.png"/><Relationship Id="rId31" Type="http://schemas.openxmlformats.org/officeDocument/2006/relationships/image" Target="../media/image73.png"/><Relationship Id="rId32" Type="http://schemas.openxmlformats.org/officeDocument/2006/relationships/image" Target="../media/image74.png"/><Relationship Id="rId33" Type="http://schemas.openxmlformats.org/officeDocument/2006/relationships/image" Target="../media/image75.png"/><Relationship Id="rId34" Type="http://schemas.openxmlformats.org/officeDocument/2006/relationships/image" Target="../media/image76.png"/><Relationship Id="rId35" Type="http://schemas.openxmlformats.org/officeDocument/2006/relationships/image" Target="../media/image77.png"/><Relationship Id="rId36" Type="http://schemas.openxmlformats.org/officeDocument/2006/relationships/image" Target="../media/image78.png"/><Relationship Id="rId37" Type="http://schemas.openxmlformats.org/officeDocument/2006/relationships/image" Target="../media/image79.png"/><Relationship Id="rId38" Type="http://schemas.openxmlformats.org/officeDocument/2006/relationships/image" Target="../media/image80.png"/><Relationship Id="rId39" Type="http://schemas.openxmlformats.org/officeDocument/2006/relationships/image" Target="../media/image81.png"/><Relationship Id="rId40" Type="http://schemas.openxmlformats.org/officeDocument/2006/relationships/image" Target="../media/image82.png"/><Relationship Id="rId41" Type="http://schemas.openxmlformats.org/officeDocument/2006/relationships/image" Target="../media/image83.png"/><Relationship Id="rId42" Type="http://schemas.openxmlformats.org/officeDocument/2006/relationships/image" Target="../media/image84.png"/><Relationship Id="rId43" Type="http://schemas.openxmlformats.org/officeDocument/2006/relationships/image" Target="../media/image85.png"/><Relationship Id="rId44" Type="http://schemas.openxmlformats.org/officeDocument/2006/relationships/image" Target="../media/image86.png"/><Relationship Id="rId45" Type="http://schemas.openxmlformats.org/officeDocument/2006/relationships/image" Target="../media/image87.png"/><Relationship Id="rId46" Type="http://schemas.openxmlformats.org/officeDocument/2006/relationships/image" Target="../media/image88.png"/><Relationship Id="rId47" Type="http://schemas.openxmlformats.org/officeDocument/2006/relationships/image" Target="../media/image89.jpg"/><Relationship Id="rId48" Type="http://schemas.openxmlformats.org/officeDocument/2006/relationships/image" Target="../media/image90.png"/><Relationship Id="rId49" Type="http://schemas.openxmlformats.org/officeDocument/2006/relationships/image" Target="../media/image91.png"/><Relationship Id="rId50" Type="http://schemas.openxmlformats.org/officeDocument/2006/relationships/image" Target="../media/image92.png"/><Relationship Id="rId51" Type="http://schemas.openxmlformats.org/officeDocument/2006/relationships/image" Target="../media/image93.png"/><Relationship Id="rId52" Type="http://schemas.openxmlformats.org/officeDocument/2006/relationships/image" Target="../media/image94.png"/><Relationship Id="rId53" Type="http://schemas.openxmlformats.org/officeDocument/2006/relationships/image" Target="../media/image95.png"/><Relationship Id="rId54" Type="http://schemas.openxmlformats.org/officeDocument/2006/relationships/image" Target="../media/image96.png"/><Relationship Id="rId55" Type="http://schemas.openxmlformats.org/officeDocument/2006/relationships/image" Target="../media/image97.png"/><Relationship Id="rId56" Type="http://schemas.openxmlformats.org/officeDocument/2006/relationships/image" Target="../media/image9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2.png"/><Relationship Id="rId7" Type="http://schemas.openxmlformats.org/officeDocument/2006/relationships/image" Target="../media/image103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2.png"/><Relationship Id="rId7" Type="http://schemas.openxmlformats.org/officeDocument/2006/relationships/image" Target="../media/image103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109.png"/><Relationship Id="rId8" Type="http://schemas.openxmlformats.org/officeDocument/2006/relationships/image" Target="../media/image110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11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114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794503"/>
            <a:ext cx="7225283" cy="1496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2840" y="3515690"/>
            <a:ext cx="5679440" cy="1549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0" spc="-1280" b="1">
                <a:solidFill>
                  <a:srgbClr val="005EA2"/>
                </a:solidFill>
                <a:latin typeface="Verdana"/>
                <a:cs typeface="Verdana"/>
              </a:rPr>
              <a:t>Eco</a:t>
            </a:r>
            <a:r>
              <a:rPr dirty="0" sz="10000" spc="-1290" b="1">
                <a:solidFill>
                  <a:srgbClr val="005EA2"/>
                </a:solidFill>
                <a:latin typeface="Verdana"/>
                <a:cs typeface="Verdana"/>
              </a:rPr>
              <a:t>n</a:t>
            </a:r>
            <a:r>
              <a:rPr dirty="0" sz="10000" spc="-1280" b="1">
                <a:solidFill>
                  <a:srgbClr val="005EA2"/>
                </a:solidFill>
                <a:latin typeface="Verdana"/>
                <a:cs typeface="Verdana"/>
              </a:rPr>
              <a:t>o</a:t>
            </a:r>
            <a:r>
              <a:rPr dirty="0" sz="10000" spc="-1290" b="1">
                <a:solidFill>
                  <a:srgbClr val="005EA2"/>
                </a:solidFill>
                <a:latin typeface="Verdana"/>
                <a:cs typeface="Verdana"/>
              </a:rPr>
              <a:t>m</a:t>
            </a:r>
            <a:r>
              <a:rPr dirty="0" sz="10000" spc="-1275" b="1">
                <a:solidFill>
                  <a:srgbClr val="005EA2"/>
                </a:solidFill>
                <a:latin typeface="Verdana"/>
                <a:cs typeface="Verdana"/>
              </a:rPr>
              <a:t>i</a:t>
            </a:r>
            <a:r>
              <a:rPr dirty="0" sz="10000" spc="-5" b="1">
                <a:solidFill>
                  <a:srgbClr val="005EA2"/>
                </a:solidFill>
                <a:latin typeface="Verdana"/>
                <a:cs typeface="Verdana"/>
              </a:rPr>
              <a:t>c</a:t>
            </a:r>
            <a:endParaRPr sz="100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68067" y="5617463"/>
            <a:ext cx="5238115" cy="1240790"/>
            <a:chOff x="2068067" y="5617463"/>
            <a:chExt cx="5238115" cy="1240790"/>
          </a:xfrm>
        </p:grpSpPr>
        <p:sp>
          <p:nvSpPr>
            <p:cNvPr id="6" name="object 6"/>
            <p:cNvSpPr/>
            <p:nvPr/>
          </p:nvSpPr>
          <p:spPr>
            <a:xfrm>
              <a:off x="2068067" y="5617463"/>
              <a:ext cx="2142744" cy="12405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31007" y="5617463"/>
              <a:ext cx="2220468" cy="12405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471671" y="5617463"/>
              <a:ext cx="1915668" cy="12405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907535" y="5617463"/>
              <a:ext cx="3398519" cy="12405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797555" y="4388916"/>
            <a:ext cx="396240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-1505" b="1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9600" spc="-775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9600" spc="-955" b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9600" spc="-148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9600" spc="-1475" b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9600" b="1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96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3943" y="327659"/>
            <a:ext cx="11633200" cy="6365875"/>
            <a:chOff x="313943" y="327659"/>
            <a:chExt cx="11633200" cy="6365875"/>
          </a:xfrm>
        </p:grpSpPr>
        <p:sp>
          <p:nvSpPr>
            <p:cNvPr id="12" name="object 12"/>
            <p:cNvSpPr/>
            <p:nvPr/>
          </p:nvSpPr>
          <p:spPr>
            <a:xfrm>
              <a:off x="313943" y="327659"/>
              <a:ext cx="11632692" cy="63657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20039" y="333755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634727" y="861059"/>
              <a:ext cx="1420368" cy="4785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562843" y="861059"/>
              <a:ext cx="687324" cy="4785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898124" y="861059"/>
              <a:ext cx="792479" cy="4785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520427" y="1458468"/>
              <a:ext cx="454151" cy="3291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066020" y="1458468"/>
              <a:ext cx="370331" cy="2712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712196" y="1458468"/>
              <a:ext cx="368807" cy="2712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9872598" y="443560"/>
            <a:ext cx="158940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05" b="1">
                <a:solidFill>
                  <a:srgbClr val="001F5F"/>
                </a:solidFill>
                <a:latin typeface="Verdana"/>
                <a:cs typeface="Verdana"/>
              </a:rPr>
              <a:t>UNIT-</a:t>
            </a:r>
            <a:r>
              <a:rPr dirty="0" sz="3200" spc="-8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001F5F"/>
                </a:solidFill>
                <a:latin typeface="Verdana"/>
                <a:cs typeface="Verdana"/>
              </a:rPr>
              <a:t>X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403" y="1418971"/>
            <a:ext cx="52895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000" spc="-2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Rhizobium</a:t>
            </a:r>
            <a:r>
              <a:rPr dirty="0" sz="4000" spc="-200" b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165" b="0">
                <a:solidFill>
                  <a:srgbClr val="575757"/>
                </a:solidFill>
                <a:latin typeface="Trebuchet MS"/>
                <a:cs typeface="Trebuchet MS"/>
              </a:rPr>
              <a:t>(Symbiotic</a:t>
            </a:r>
            <a:r>
              <a:rPr dirty="0" sz="3000" spc="-570" b="0">
                <a:solidFill>
                  <a:srgbClr val="575757"/>
                </a:solidFill>
                <a:latin typeface="Trebuchet MS"/>
                <a:cs typeface="Trebuchet MS"/>
              </a:rPr>
              <a:t> </a:t>
            </a:r>
            <a:r>
              <a:rPr dirty="0" sz="3000" spc="-180" b="0">
                <a:solidFill>
                  <a:srgbClr val="575757"/>
                </a:solidFill>
                <a:latin typeface="Trebuchet MS"/>
                <a:cs typeface="Trebuchet MS"/>
              </a:rPr>
              <a:t>bacteria)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1979" y="1999310"/>
            <a:ext cx="4387850" cy="915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4220"/>
              </a:lnSpc>
              <a:spcBef>
                <a:spcPts val="100"/>
              </a:spcBef>
            </a:pPr>
            <a:r>
              <a:rPr dirty="0" sz="3600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Best</a:t>
            </a:r>
            <a:r>
              <a:rPr dirty="0" sz="2400" spc="-2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suited</a:t>
            </a:r>
            <a:r>
              <a:rPr dirty="0" sz="2400" spc="-1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dirty="0" sz="24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paddy</a:t>
            </a:r>
            <a:r>
              <a:rPr dirty="0" sz="2400" spc="-2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001F5F"/>
                </a:solidFill>
                <a:latin typeface="Arial"/>
                <a:cs typeface="Arial"/>
              </a:rPr>
              <a:t>field</a:t>
            </a:r>
            <a:r>
              <a:rPr dirty="0" sz="2400" spc="-3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endParaRPr sz="2400">
              <a:latin typeface="Arial"/>
              <a:cs typeface="Arial"/>
            </a:endParaRPr>
          </a:p>
          <a:p>
            <a:pPr algn="ctr" marL="36830">
              <a:lnSpc>
                <a:spcPts val="2780"/>
              </a:lnSpc>
            </a:pP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increase</a:t>
            </a:r>
            <a:r>
              <a:rPr dirty="0" sz="2400" spc="-2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yield</a:t>
            </a: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dirty="0" sz="2400" spc="-20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15</a:t>
            </a:r>
            <a:r>
              <a:rPr dirty="0" sz="2400" spc="-2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50">
                <a:solidFill>
                  <a:srgbClr val="001F5F"/>
                </a:solidFill>
                <a:latin typeface="Arial"/>
                <a:cs typeface="Arial"/>
              </a:rPr>
              <a:t>–40%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5" name="object 5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737852" y="443560"/>
            <a:ext cx="183768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60" b="1">
                <a:solidFill>
                  <a:srgbClr val="006EC0"/>
                </a:solidFill>
                <a:latin typeface="Verdana"/>
                <a:cs typeface="Verdana"/>
              </a:rPr>
              <a:t>Economic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11" name="object 11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15228" y="1621536"/>
            <a:ext cx="5753100" cy="4707890"/>
            <a:chOff x="6015228" y="1621536"/>
            <a:chExt cx="5753100" cy="4707890"/>
          </a:xfrm>
        </p:grpSpPr>
        <p:sp>
          <p:nvSpPr>
            <p:cNvPr id="16" name="object 16"/>
            <p:cNvSpPr/>
            <p:nvPr/>
          </p:nvSpPr>
          <p:spPr>
            <a:xfrm>
              <a:off x="7604760" y="5577839"/>
              <a:ext cx="3116579" cy="7513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015228" y="1621536"/>
              <a:ext cx="5753100" cy="42489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979" y="2005710"/>
            <a:ext cx="4534535" cy="1647189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355600" marR="5080" indent="-343535">
              <a:lnSpc>
                <a:spcPct val="93800"/>
              </a:lnSpc>
              <a:spcBef>
                <a:spcPts val="365"/>
              </a:spcBef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5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Suited </a:t>
            </a:r>
            <a:r>
              <a:rPr dirty="0" sz="2400" spc="-1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wetland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ricecultivation 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increase 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4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yield</a:t>
            </a:r>
            <a:endParaRPr sz="2400">
              <a:latin typeface="Arial"/>
              <a:cs typeface="Arial"/>
            </a:endParaRPr>
          </a:p>
          <a:p>
            <a:pPr marL="355600" marR="454659">
              <a:lnSpc>
                <a:spcPct val="100000"/>
              </a:lnSpc>
              <a:spcBef>
                <a:spcPts val="5"/>
              </a:spcBef>
            </a:pP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40</a:t>
            </a:r>
            <a:r>
              <a:rPr dirty="0" sz="2400" spc="-25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z="24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60kg/ha/crop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dirty="0" sz="2400" spc="-4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30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dirty="0" sz="2400" spc="-1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quickly  </a:t>
            </a:r>
            <a:r>
              <a:rPr dirty="0" sz="2400" spc="-135">
                <a:solidFill>
                  <a:srgbClr val="001F5F"/>
                </a:solidFill>
                <a:latin typeface="Arial"/>
                <a:cs typeface="Arial"/>
              </a:rPr>
              <a:t>decomposes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2400" spc="-2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soil.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5403" y="1444879"/>
            <a:ext cx="51219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000" spc="-22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Azolla</a:t>
            </a:r>
            <a:r>
              <a:rPr dirty="0" sz="4000" spc="-509" b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160" b="0">
                <a:solidFill>
                  <a:srgbClr val="575757"/>
                </a:solidFill>
                <a:latin typeface="Trebuchet MS"/>
                <a:cs typeface="Trebuchet MS"/>
              </a:rPr>
              <a:t>(Free</a:t>
            </a:r>
            <a:r>
              <a:rPr dirty="0" sz="3000" spc="-405" b="0">
                <a:solidFill>
                  <a:srgbClr val="575757"/>
                </a:solidFill>
                <a:latin typeface="Trebuchet MS"/>
                <a:cs typeface="Trebuchet MS"/>
              </a:rPr>
              <a:t> </a:t>
            </a:r>
            <a:r>
              <a:rPr dirty="0" sz="3000" spc="-165" b="0">
                <a:solidFill>
                  <a:srgbClr val="575757"/>
                </a:solidFill>
                <a:latin typeface="Trebuchet MS"/>
                <a:cs typeface="Trebuchet MS"/>
              </a:rPr>
              <a:t>floating</a:t>
            </a:r>
            <a:r>
              <a:rPr dirty="0" sz="3000" spc="-310" b="0">
                <a:solidFill>
                  <a:srgbClr val="575757"/>
                </a:solidFill>
                <a:latin typeface="Trebuchet MS"/>
                <a:cs typeface="Trebuchet MS"/>
              </a:rPr>
              <a:t> </a:t>
            </a:r>
            <a:r>
              <a:rPr dirty="0" sz="3000" spc="-160" b="0">
                <a:solidFill>
                  <a:srgbClr val="575757"/>
                </a:solidFill>
                <a:latin typeface="Trebuchet MS"/>
                <a:cs typeface="Trebuchet MS"/>
              </a:rPr>
              <a:t>water</a:t>
            </a:r>
            <a:r>
              <a:rPr dirty="0" sz="3000" spc="-500" b="0">
                <a:solidFill>
                  <a:srgbClr val="575757"/>
                </a:solidFill>
                <a:latin typeface="Trebuchet MS"/>
                <a:cs typeface="Trebuchet MS"/>
              </a:rPr>
              <a:t> </a:t>
            </a:r>
            <a:r>
              <a:rPr dirty="0" sz="3000" spc="-160" b="0">
                <a:solidFill>
                  <a:srgbClr val="575757"/>
                </a:solidFill>
                <a:latin typeface="Trebuchet MS"/>
                <a:cs typeface="Trebuchet MS"/>
              </a:rPr>
              <a:t>fern)</a:t>
            </a:r>
            <a:endParaRPr sz="3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5" name="object 5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737852" y="443560"/>
            <a:ext cx="183768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60" b="1">
                <a:solidFill>
                  <a:srgbClr val="006EC0"/>
                </a:solidFill>
                <a:latin typeface="Verdana"/>
                <a:cs typeface="Verdana"/>
              </a:rPr>
              <a:t>Economic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11" name="object 11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21323" y="1621536"/>
            <a:ext cx="5733415" cy="4558030"/>
            <a:chOff x="6021323" y="1621536"/>
            <a:chExt cx="5733415" cy="4558030"/>
          </a:xfrm>
        </p:grpSpPr>
        <p:sp>
          <p:nvSpPr>
            <p:cNvPr id="16" name="object 16"/>
            <p:cNvSpPr/>
            <p:nvPr/>
          </p:nvSpPr>
          <p:spPr>
            <a:xfrm>
              <a:off x="6021323" y="1621536"/>
              <a:ext cx="5733287" cy="41208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973567" y="5626607"/>
              <a:ext cx="243840" cy="2331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301227" y="5626087"/>
              <a:ext cx="355473" cy="1663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677402" y="5582412"/>
              <a:ext cx="92075" cy="177800"/>
            </a:xfrm>
            <a:custGeom>
              <a:avLst/>
              <a:gdLst/>
              <a:ahLst/>
              <a:cxnLst/>
              <a:rect l="l" t="t" r="r" b="b"/>
              <a:pathLst>
                <a:path w="92075" h="177800">
                  <a:moveTo>
                    <a:pt x="34290" y="173926"/>
                  </a:moveTo>
                  <a:lnTo>
                    <a:pt x="20447" y="7493"/>
                  </a:lnTo>
                  <a:lnTo>
                    <a:pt x="19431" y="5930"/>
                  </a:lnTo>
                  <a:lnTo>
                    <a:pt x="17399" y="5080"/>
                  </a:lnTo>
                  <a:lnTo>
                    <a:pt x="13589" y="4826"/>
                  </a:lnTo>
                  <a:lnTo>
                    <a:pt x="6223" y="5461"/>
                  </a:lnTo>
                  <a:lnTo>
                    <a:pt x="381" y="8077"/>
                  </a:lnTo>
                  <a:lnTo>
                    <a:pt x="127" y="8597"/>
                  </a:lnTo>
                  <a:lnTo>
                    <a:pt x="0" y="9855"/>
                  </a:lnTo>
                  <a:lnTo>
                    <a:pt x="13843" y="174396"/>
                  </a:lnTo>
                  <a:lnTo>
                    <a:pt x="14097" y="175602"/>
                  </a:lnTo>
                  <a:lnTo>
                    <a:pt x="14732" y="176466"/>
                  </a:lnTo>
                  <a:lnTo>
                    <a:pt x="20701" y="177596"/>
                  </a:lnTo>
                  <a:lnTo>
                    <a:pt x="22352" y="177546"/>
                  </a:lnTo>
                  <a:lnTo>
                    <a:pt x="32385" y="175717"/>
                  </a:lnTo>
                  <a:lnTo>
                    <a:pt x="33655" y="174879"/>
                  </a:lnTo>
                  <a:lnTo>
                    <a:pt x="34290" y="173926"/>
                  </a:lnTo>
                  <a:close/>
                </a:path>
                <a:path w="92075" h="177800">
                  <a:moveTo>
                    <a:pt x="91948" y="169138"/>
                  </a:moveTo>
                  <a:lnTo>
                    <a:pt x="78232" y="3429"/>
                  </a:lnTo>
                  <a:lnTo>
                    <a:pt x="74041" y="127"/>
                  </a:lnTo>
                  <a:lnTo>
                    <a:pt x="71374" y="0"/>
                  </a:lnTo>
                  <a:lnTo>
                    <a:pt x="57785" y="3810"/>
                  </a:lnTo>
                  <a:lnTo>
                    <a:pt x="71628" y="169595"/>
                  </a:lnTo>
                  <a:lnTo>
                    <a:pt x="73914" y="172262"/>
                  </a:lnTo>
                  <a:lnTo>
                    <a:pt x="75692" y="172681"/>
                  </a:lnTo>
                  <a:lnTo>
                    <a:pt x="80010" y="172745"/>
                  </a:lnTo>
                  <a:lnTo>
                    <a:pt x="91948" y="169138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796273" y="5626824"/>
              <a:ext cx="94487" cy="1237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970263" y="5451347"/>
              <a:ext cx="1370076" cy="3078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724900" y="5945124"/>
              <a:ext cx="255904" cy="2344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063227" y="5944577"/>
              <a:ext cx="355346" cy="1663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439402" y="5900927"/>
              <a:ext cx="92075" cy="177800"/>
            </a:xfrm>
            <a:custGeom>
              <a:avLst/>
              <a:gdLst/>
              <a:ahLst/>
              <a:cxnLst/>
              <a:rect l="l" t="t" r="r" b="b"/>
              <a:pathLst>
                <a:path w="92075" h="177800">
                  <a:moveTo>
                    <a:pt x="34290" y="172669"/>
                  </a:moveTo>
                  <a:lnTo>
                    <a:pt x="20447" y="7467"/>
                  </a:lnTo>
                  <a:lnTo>
                    <a:pt x="16256" y="4914"/>
                  </a:lnTo>
                  <a:lnTo>
                    <a:pt x="13589" y="4800"/>
                  </a:lnTo>
                  <a:lnTo>
                    <a:pt x="3429" y="5969"/>
                  </a:lnTo>
                  <a:lnTo>
                    <a:pt x="1016" y="7086"/>
                  </a:lnTo>
                  <a:lnTo>
                    <a:pt x="508" y="7543"/>
                  </a:lnTo>
                  <a:lnTo>
                    <a:pt x="0" y="8572"/>
                  </a:lnTo>
                  <a:lnTo>
                    <a:pt x="14097" y="175577"/>
                  </a:lnTo>
                  <a:lnTo>
                    <a:pt x="14732" y="176441"/>
                  </a:lnTo>
                  <a:lnTo>
                    <a:pt x="16891" y="177304"/>
                  </a:lnTo>
                  <a:lnTo>
                    <a:pt x="22352" y="177507"/>
                  </a:lnTo>
                  <a:lnTo>
                    <a:pt x="30734" y="176415"/>
                  </a:lnTo>
                  <a:lnTo>
                    <a:pt x="33147" y="175298"/>
                  </a:lnTo>
                  <a:lnTo>
                    <a:pt x="33655" y="174853"/>
                  </a:lnTo>
                  <a:lnTo>
                    <a:pt x="34163" y="173901"/>
                  </a:lnTo>
                  <a:lnTo>
                    <a:pt x="34290" y="172669"/>
                  </a:lnTo>
                  <a:close/>
                </a:path>
                <a:path w="92075" h="177800">
                  <a:moveTo>
                    <a:pt x="91948" y="169100"/>
                  </a:moveTo>
                  <a:lnTo>
                    <a:pt x="78105" y="2667"/>
                  </a:lnTo>
                  <a:lnTo>
                    <a:pt x="74041" y="114"/>
                  </a:lnTo>
                  <a:lnTo>
                    <a:pt x="71374" y="0"/>
                  </a:lnTo>
                  <a:lnTo>
                    <a:pt x="57785" y="3771"/>
                  </a:lnTo>
                  <a:lnTo>
                    <a:pt x="71501" y="169570"/>
                  </a:lnTo>
                  <a:lnTo>
                    <a:pt x="78359" y="172770"/>
                  </a:lnTo>
                  <a:lnTo>
                    <a:pt x="80010" y="172707"/>
                  </a:lnTo>
                  <a:lnTo>
                    <a:pt x="91948" y="16910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558273" y="5945314"/>
              <a:ext cx="94487" cy="1237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403" y="1115694"/>
            <a:ext cx="47466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dbl" sz="4000" spc="-19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Arbuscular</a:t>
            </a:r>
            <a:r>
              <a:rPr dirty="0" u="dbl" sz="4000" spc="-63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dbl" sz="4000" spc="-24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mycorrhizae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5403" y="1643507"/>
            <a:ext cx="5431155" cy="308292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2400" spc="-145">
                <a:solidFill>
                  <a:srgbClr val="575757"/>
                </a:solidFill>
                <a:latin typeface="Trebuchet MS"/>
                <a:cs typeface="Trebuchet MS"/>
              </a:rPr>
              <a:t>(Phycomycetous</a:t>
            </a:r>
            <a:r>
              <a:rPr dirty="0" sz="2400" spc="-390">
                <a:solidFill>
                  <a:srgbClr val="575757"/>
                </a:solidFill>
                <a:latin typeface="Trebuchet MS"/>
                <a:cs typeface="Trebuchet MS"/>
              </a:rPr>
              <a:t> </a:t>
            </a:r>
            <a:r>
              <a:rPr dirty="0" sz="2400" spc="-100">
                <a:solidFill>
                  <a:srgbClr val="575757"/>
                </a:solidFill>
                <a:latin typeface="Trebuchet MS"/>
                <a:cs typeface="Trebuchet MS"/>
              </a:rPr>
              <a:t>fungi</a:t>
            </a:r>
            <a:r>
              <a:rPr dirty="0" sz="2400" spc="-335">
                <a:solidFill>
                  <a:srgbClr val="575757"/>
                </a:solidFill>
                <a:latin typeface="Trebuchet MS"/>
                <a:cs typeface="Trebuchet MS"/>
              </a:rPr>
              <a:t> </a:t>
            </a:r>
            <a:r>
              <a:rPr dirty="0" sz="2400" spc="-75">
                <a:solidFill>
                  <a:srgbClr val="575757"/>
                </a:solidFill>
                <a:latin typeface="Trebuchet MS"/>
                <a:cs typeface="Trebuchet MS"/>
              </a:rPr>
              <a:t>and</a:t>
            </a:r>
            <a:r>
              <a:rPr dirty="0" sz="2400" spc="-330">
                <a:solidFill>
                  <a:srgbClr val="575757"/>
                </a:solidFill>
                <a:latin typeface="Trebuchet MS"/>
                <a:cs typeface="Trebuchet MS"/>
              </a:rPr>
              <a:t> </a:t>
            </a:r>
            <a:r>
              <a:rPr dirty="0" sz="2400" spc="-105">
                <a:solidFill>
                  <a:srgbClr val="575757"/>
                </a:solidFill>
                <a:latin typeface="Trebuchet MS"/>
                <a:cs typeface="Trebuchet MS"/>
              </a:rPr>
              <a:t>angiosperm</a:t>
            </a:r>
            <a:r>
              <a:rPr dirty="0" sz="2400" spc="-370">
                <a:solidFill>
                  <a:srgbClr val="575757"/>
                </a:solidFill>
                <a:latin typeface="Trebuchet MS"/>
                <a:cs typeface="Trebuchet MS"/>
              </a:rPr>
              <a:t> </a:t>
            </a:r>
            <a:r>
              <a:rPr dirty="0" sz="2400" spc="-95">
                <a:solidFill>
                  <a:srgbClr val="575757"/>
                </a:solidFill>
                <a:latin typeface="Trebuchet MS"/>
                <a:cs typeface="Trebuchet MS"/>
              </a:rPr>
              <a:t>roots)</a:t>
            </a:r>
            <a:endParaRPr sz="2400">
              <a:latin typeface="Trebuchet MS"/>
              <a:cs typeface="Trebuchet MS"/>
            </a:endParaRPr>
          </a:p>
          <a:p>
            <a:pPr marL="391795" marR="389890" indent="-343535">
              <a:lnSpc>
                <a:spcPct val="93500"/>
              </a:lnSpc>
              <a:spcBef>
                <a:spcPts val="1015"/>
              </a:spcBef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6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dirty="0" sz="2400" spc="-4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001F5F"/>
                </a:solidFill>
                <a:latin typeface="Arial"/>
                <a:cs typeface="Arial"/>
              </a:rPr>
              <a:t>ability</a:t>
            </a:r>
            <a:r>
              <a:rPr dirty="0" sz="24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2400" spc="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dissolve</a:t>
            </a:r>
            <a:r>
              <a:rPr dirty="0" sz="2400" spc="-2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2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phosphates 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found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abundance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2400" spc="-4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soil.</a:t>
            </a:r>
            <a:endParaRPr sz="2400">
              <a:latin typeface="Arial"/>
              <a:cs typeface="Arial"/>
            </a:endParaRPr>
          </a:p>
          <a:p>
            <a:pPr marL="48895">
              <a:lnSpc>
                <a:spcPts val="3545"/>
              </a:lnSpc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001F5F"/>
                </a:solidFill>
                <a:latin typeface="Arial"/>
                <a:cs typeface="Arial"/>
              </a:rPr>
              <a:t>AM</a:t>
            </a:r>
            <a:r>
              <a:rPr dirty="0" sz="24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provides</a:t>
            </a:r>
            <a:r>
              <a:rPr dirty="0" sz="2400" spc="-1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45">
                <a:solidFill>
                  <a:srgbClr val="001F5F"/>
                </a:solidFill>
                <a:latin typeface="Arial"/>
                <a:cs typeface="Arial"/>
              </a:rPr>
              <a:t>necessary</a:t>
            </a:r>
            <a:r>
              <a:rPr dirty="0" sz="2400" spc="-25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strength</a:t>
            </a:r>
            <a:r>
              <a:rPr dirty="0" sz="2400" spc="-2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001F5F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391795" marR="876935">
              <a:lnSpc>
                <a:spcPts val="2590"/>
              </a:lnSpc>
              <a:spcBef>
                <a:spcPts val="310"/>
              </a:spcBef>
            </a:pP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resist </a:t>
            </a:r>
            <a:r>
              <a:rPr dirty="0" sz="2400" spc="-135">
                <a:solidFill>
                  <a:srgbClr val="001F5F"/>
                </a:solidFill>
                <a:latin typeface="Arial"/>
                <a:cs typeface="Arial"/>
              </a:rPr>
              <a:t>disease, </a:t>
            </a: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germs 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and 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unfavourable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weather</a:t>
            </a:r>
            <a:r>
              <a:rPr dirty="0" sz="2400" spc="-3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conditions.</a:t>
            </a:r>
            <a:endParaRPr sz="2400">
              <a:latin typeface="Arial"/>
              <a:cs typeface="Arial"/>
            </a:endParaRPr>
          </a:p>
          <a:p>
            <a:pPr marL="48895">
              <a:lnSpc>
                <a:spcPts val="3940"/>
              </a:lnSpc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20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dirty="0" sz="2400" spc="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also</a:t>
            </a:r>
            <a:r>
              <a:rPr dirty="0" sz="2400" spc="-2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50">
                <a:solidFill>
                  <a:srgbClr val="001F5F"/>
                </a:solidFill>
                <a:latin typeface="Arial"/>
                <a:cs typeface="Arial"/>
              </a:rPr>
              <a:t>assures</a:t>
            </a:r>
            <a:r>
              <a:rPr dirty="0" sz="2400" spc="-3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001F5F"/>
                </a:solidFill>
                <a:latin typeface="Arial"/>
                <a:cs typeface="Arial"/>
              </a:rPr>
              <a:t>water</a:t>
            </a:r>
            <a:r>
              <a:rPr dirty="0" sz="2400" spc="-3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availability.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5" name="object 5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737852" y="443560"/>
            <a:ext cx="183768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60" b="1">
                <a:solidFill>
                  <a:srgbClr val="006EC0"/>
                </a:solidFill>
                <a:latin typeface="Verdana"/>
                <a:cs typeface="Verdana"/>
              </a:rPr>
              <a:t>Economic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11" name="object 11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685788" y="1229867"/>
            <a:ext cx="4358640" cy="5209540"/>
            <a:chOff x="6685788" y="1229867"/>
            <a:chExt cx="4358640" cy="5209540"/>
          </a:xfrm>
        </p:grpSpPr>
        <p:sp>
          <p:nvSpPr>
            <p:cNvPr id="16" name="object 16"/>
            <p:cNvSpPr/>
            <p:nvPr/>
          </p:nvSpPr>
          <p:spPr>
            <a:xfrm>
              <a:off x="6685788" y="1229867"/>
              <a:ext cx="4358640" cy="51343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40396" y="6057900"/>
              <a:ext cx="2808731" cy="381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979" y="2005710"/>
            <a:ext cx="10053955" cy="423418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355600" marR="195580" indent="-343535">
              <a:lnSpc>
                <a:spcPct val="93800"/>
              </a:lnSpc>
              <a:spcBef>
                <a:spcPts val="365"/>
              </a:spcBef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60">
                <a:solidFill>
                  <a:srgbClr val="001F5F"/>
                </a:solidFill>
                <a:latin typeface="Arial"/>
                <a:cs typeface="Arial"/>
              </a:rPr>
              <a:t>Seaweed</a:t>
            </a:r>
            <a:r>
              <a:rPr dirty="0" sz="2400" spc="-3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001F5F"/>
                </a:solidFill>
                <a:latin typeface="Arial"/>
                <a:cs typeface="Arial"/>
              </a:rPr>
              <a:t>liquid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001F5F"/>
                </a:solidFill>
                <a:latin typeface="Arial"/>
                <a:cs typeface="Arial"/>
              </a:rPr>
              <a:t>fertilizer 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(SLF)contains</a:t>
            </a:r>
            <a:r>
              <a:rPr dirty="0" sz="2400" spc="-2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cytokinin,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gibberellins</a:t>
            </a:r>
            <a:r>
              <a:rPr dirty="0" sz="24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2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auxin</a:t>
            </a:r>
            <a:r>
              <a:rPr dirty="0" sz="2400" spc="-3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apart  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from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macro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3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micronutrients.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390"/>
              </a:lnSpc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2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001F5F"/>
                </a:solidFill>
                <a:latin typeface="Arial"/>
                <a:cs typeface="Arial"/>
              </a:rPr>
              <a:t>alginates</a:t>
            </a:r>
            <a:r>
              <a:rPr dirty="0" sz="2400" spc="-1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24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seaweed</a:t>
            </a:r>
            <a:r>
              <a:rPr dirty="0" sz="2400" spc="-2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dirty="0" sz="24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reacts</a:t>
            </a:r>
            <a:r>
              <a:rPr dirty="0" sz="2400" spc="-229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dirty="0" sz="24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metals</a:t>
            </a:r>
            <a:r>
              <a:rPr dirty="0" sz="2400" spc="-1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24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soil</a:t>
            </a:r>
            <a:r>
              <a:rPr dirty="0" sz="2400" spc="-1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2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form</a:t>
            </a:r>
            <a:r>
              <a:rPr dirty="0" sz="2400" spc="-1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long,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515"/>
              </a:lnSpc>
            </a:pPr>
            <a:r>
              <a:rPr dirty="0" sz="2400" spc="-105">
                <a:solidFill>
                  <a:srgbClr val="001F5F"/>
                </a:solidFill>
                <a:latin typeface="Arial"/>
                <a:cs typeface="Arial"/>
              </a:rPr>
              <a:t>cross-linked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polymers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5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soil.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4029"/>
              </a:lnSpc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60">
                <a:solidFill>
                  <a:srgbClr val="001F5F"/>
                </a:solidFill>
                <a:latin typeface="Arial"/>
                <a:cs typeface="Arial"/>
              </a:rPr>
              <a:t>These</a:t>
            </a:r>
            <a:r>
              <a:rPr dirty="0" sz="2400" spc="-2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polymers</a:t>
            </a:r>
            <a:r>
              <a:rPr dirty="0" sz="2400" spc="-20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improve</a:t>
            </a:r>
            <a:r>
              <a:rPr dirty="0" sz="2400" spc="-2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crumbing</a:t>
            </a:r>
            <a:r>
              <a:rPr dirty="0" sz="2400" spc="-1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24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soil,</a:t>
            </a:r>
            <a:r>
              <a:rPr dirty="0" sz="2400" spc="-1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swell</a:t>
            </a:r>
            <a:r>
              <a:rPr dirty="0" sz="2400" spc="-20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up</a:t>
            </a:r>
            <a:r>
              <a:rPr dirty="0" sz="2400" spc="-1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dirty="0" sz="2400" spc="-1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dirty="0" sz="2400" spc="-1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get</a:t>
            </a:r>
            <a:r>
              <a:rPr dirty="0" sz="2400" spc="-20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wet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260"/>
              </a:lnSpc>
            </a:pP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2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001F5F"/>
                </a:solidFill>
                <a:latin typeface="Arial"/>
                <a:cs typeface="Arial"/>
              </a:rPr>
              <a:t>retain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moisture</a:t>
            </a:r>
            <a:r>
              <a:rPr dirty="0" sz="2400" spc="-1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2400" spc="-3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longtime.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385"/>
              </a:lnSpc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60">
                <a:solidFill>
                  <a:srgbClr val="001F5F"/>
                </a:solidFill>
                <a:latin typeface="Arial"/>
                <a:cs typeface="Arial"/>
              </a:rPr>
              <a:t>Seaweed</a:t>
            </a:r>
            <a:r>
              <a:rPr dirty="0" sz="2400" spc="-3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dirty="0" sz="2400" spc="-3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more</a:t>
            </a:r>
            <a:r>
              <a:rPr dirty="0" sz="2400" spc="-1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than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70</a:t>
            </a:r>
            <a:r>
              <a:rPr dirty="0" sz="2400" spc="-2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minerals,</a:t>
            </a:r>
            <a:r>
              <a:rPr dirty="0" sz="24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vitamins</a:t>
            </a:r>
            <a:r>
              <a:rPr dirty="0" sz="24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3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enzymes.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650"/>
              </a:lnSpc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001F5F"/>
                </a:solidFill>
                <a:latin typeface="Arial"/>
                <a:cs typeface="Arial"/>
              </a:rPr>
              <a:t>Improves</a:t>
            </a:r>
            <a:r>
              <a:rPr dirty="0" sz="2400" spc="-2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001F5F"/>
                </a:solidFill>
                <a:latin typeface="Arial"/>
                <a:cs typeface="Arial"/>
              </a:rPr>
              <a:t>resistance</a:t>
            </a:r>
            <a:r>
              <a:rPr dirty="0" sz="2400" spc="-2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plants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2400" spc="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001F5F"/>
                </a:solidFill>
                <a:latin typeface="Arial"/>
                <a:cs typeface="Arial"/>
              </a:rPr>
              <a:t>frostand</a:t>
            </a:r>
            <a:r>
              <a:rPr dirty="0" sz="2400" spc="-2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35">
                <a:solidFill>
                  <a:srgbClr val="001F5F"/>
                </a:solidFill>
                <a:latin typeface="Arial"/>
                <a:cs typeface="Arial"/>
              </a:rPr>
              <a:t>disease.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4040"/>
              </a:lnSpc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90">
                <a:solidFill>
                  <a:srgbClr val="001F5F"/>
                </a:solidFill>
                <a:latin typeface="Arial"/>
                <a:cs typeface="Arial"/>
              </a:rPr>
              <a:t>Seeds</a:t>
            </a:r>
            <a:r>
              <a:rPr dirty="0" sz="2400" spc="-409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35">
                <a:solidFill>
                  <a:srgbClr val="001F5F"/>
                </a:solidFill>
                <a:latin typeface="Arial"/>
                <a:cs typeface="Arial"/>
              </a:rPr>
              <a:t>soaked</a:t>
            </a:r>
            <a:r>
              <a:rPr dirty="0" sz="2400" spc="-3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24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seaweed</a:t>
            </a:r>
            <a:r>
              <a:rPr dirty="0" sz="2400" spc="-2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extract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germinate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much</a:t>
            </a:r>
            <a:r>
              <a:rPr dirty="0" sz="2400" spc="-1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rapidly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2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develop</a:t>
            </a:r>
            <a:r>
              <a:rPr dirty="0" sz="24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Arial"/>
                <a:cs typeface="Arial"/>
              </a:rPr>
              <a:t>abetter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860"/>
              </a:lnSpc>
            </a:pP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root</a:t>
            </a:r>
            <a:r>
              <a:rPr dirty="0" sz="2400" spc="-1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system.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5403" y="1448561"/>
            <a:ext cx="80327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25415" algn="l"/>
              </a:tabLst>
            </a:pPr>
            <a:r>
              <a:rPr dirty="0" u="heavy" sz="4000" spc="-2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Seaweed</a:t>
            </a:r>
            <a:r>
              <a:rPr dirty="0" u="heavy" sz="4000" spc="-409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4000" spc="-204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Liquid</a:t>
            </a:r>
            <a:r>
              <a:rPr dirty="0" u="heavy" sz="4000" spc="-83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4000" spc="-26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Fertilizer</a:t>
            </a:r>
            <a:r>
              <a:rPr dirty="0" sz="4000" spc="-265" b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3000" spc="-180" b="0">
                <a:solidFill>
                  <a:srgbClr val="575757"/>
                </a:solidFill>
                <a:latin typeface="Trebuchet MS"/>
                <a:cs typeface="Trebuchet MS"/>
              </a:rPr>
              <a:t>Kelp</a:t>
            </a:r>
            <a:r>
              <a:rPr dirty="0" sz="3000" spc="-450" b="0">
                <a:solidFill>
                  <a:srgbClr val="575757"/>
                </a:solidFill>
                <a:latin typeface="Trebuchet MS"/>
                <a:cs typeface="Trebuchet MS"/>
              </a:rPr>
              <a:t> </a:t>
            </a:r>
            <a:r>
              <a:rPr dirty="0" sz="3000" spc="-135" b="0">
                <a:solidFill>
                  <a:srgbClr val="575757"/>
                </a:solidFill>
                <a:latin typeface="Trebuchet MS"/>
                <a:cs typeface="Trebuchet MS"/>
              </a:rPr>
              <a:t>(Brown</a:t>
            </a:r>
            <a:r>
              <a:rPr dirty="0" sz="3000" spc="-615" b="0">
                <a:solidFill>
                  <a:srgbClr val="575757"/>
                </a:solidFill>
                <a:latin typeface="Trebuchet MS"/>
                <a:cs typeface="Trebuchet MS"/>
              </a:rPr>
              <a:t> </a:t>
            </a:r>
            <a:r>
              <a:rPr dirty="0" sz="3000" spc="-165" b="0">
                <a:solidFill>
                  <a:srgbClr val="575757"/>
                </a:solidFill>
                <a:latin typeface="Trebuchet MS"/>
                <a:cs typeface="Trebuchet MS"/>
              </a:rPr>
              <a:t>algae)</a:t>
            </a:r>
            <a:endParaRPr sz="3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5" name="object 5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737852" y="443560"/>
            <a:ext cx="183768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60" b="1">
                <a:solidFill>
                  <a:srgbClr val="006EC0"/>
                </a:solidFill>
                <a:latin typeface="Verdana"/>
                <a:cs typeface="Verdana"/>
              </a:rPr>
              <a:t>Economic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11" name="object 11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979" y="2012696"/>
            <a:ext cx="5465445" cy="418147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355600" marR="5080" indent="-343535">
              <a:lnSpc>
                <a:spcPct val="93500"/>
              </a:lnSpc>
              <a:spcBef>
                <a:spcPts val="375"/>
              </a:spcBef>
            </a:pPr>
            <a:r>
              <a:rPr dirty="0" sz="3450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450" spc="-3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100">
                <a:solidFill>
                  <a:srgbClr val="001F5F"/>
                </a:solidFill>
                <a:latin typeface="Arial"/>
                <a:cs typeface="Arial"/>
              </a:rPr>
              <a:t>Bio-pesticides</a:t>
            </a:r>
            <a:r>
              <a:rPr dirty="0" sz="2300" spc="-2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75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2300" spc="-2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65">
                <a:solidFill>
                  <a:srgbClr val="001F5F"/>
                </a:solidFill>
                <a:latin typeface="Arial"/>
                <a:cs typeface="Arial"/>
              </a:rPr>
              <a:t>biologically</a:t>
            </a:r>
            <a:r>
              <a:rPr dirty="0" sz="2300" spc="-1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114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dirty="0" sz="2300" spc="-3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105">
                <a:solidFill>
                  <a:srgbClr val="001F5F"/>
                </a:solidFill>
                <a:latin typeface="Arial"/>
                <a:cs typeface="Arial"/>
              </a:rPr>
              <a:t>agents  </a:t>
            </a:r>
            <a:r>
              <a:rPr dirty="0" sz="2300" spc="-100">
                <a:solidFill>
                  <a:srgbClr val="001F5F"/>
                </a:solidFill>
                <a:latin typeface="Arial"/>
                <a:cs typeface="Arial"/>
              </a:rPr>
              <a:t>used </a:t>
            </a:r>
            <a:r>
              <a:rPr dirty="0" sz="230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dirty="0" sz="23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2300" spc="-35">
                <a:solidFill>
                  <a:srgbClr val="001F5F"/>
                </a:solidFill>
                <a:latin typeface="Arial"/>
                <a:cs typeface="Arial"/>
              </a:rPr>
              <a:t>control </a:t>
            </a:r>
            <a:r>
              <a:rPr dirty="0" sz="2300" spc="-5">
                <a:solidFill>
                  <a:srgbClr val="001F5F"/>
                </a:solidFill>
                <a:latin typeface="Arial"/>
                <a:cs typeface="Arial"/>
              </a:rPr>
              <a:t>ofplant</a:t>
            </a:r>
            <a:r>
              <a:rPr dirty="0" sz="2300" spc="-48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95">
                <a:solidFill>
                  <a:srgbClr val="001F5F"/>
                </a:solidFill>
                <a:latin typeface="Arial"/>
                <a:cs typeface="Arial"/>
              </a:rPr>
              <a:t>pests.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3410"/>
              </a:lnSpc>
            </a:pPr>
            <a:r>
              <a:rPr dirty="0" sz="3450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450" spc="-3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120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dirty="0" sz="2300" spc="-3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75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2300" spc="-229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23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65">
                <a:solidFill>
                  <a:srgbClr val="001F5F"/>
                </a:solidFill>
                <a:latin typeface="Arial"/>
                <a:cs typeface="Arial"/>
              </a:rPr>
              <a:t>high</a:t>
            </a:r>
            <a:r>
              <a:rPr dirty="0" sz="2300" spc="-1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105">
                <a:solidFill>
                  <a:srgbClr val="001F5F"/>
                </a:solidFill>
                <a:latin typeface="Arial"/>
                <a:cs typeface="Arial"/>
              </a:rPr>
              <a:t>use</a:t>
            </a:r>
            <a:r>
              <a:rPr dirty="0" sz="2300" spc="-3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65">
                <a:solidFill>
                  <a:srgbClr val="001F5F"/>
                </a:solidFill>
                <a:latin typeface="Arial"/>
                <a:cs typeface="Arial"/>
              </a:rPr>
              <a:t>due</a:t>
            </a:r>
            <a:r>
              <a:rPr dirty="0" sz="2300" spc="-2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5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23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001F5F"/>
                </a:solidFill>
                <a:latin typeface="Arial"/>
                <a:cs typeface="Arial"/>
              </a:rPr>
              <a:t>their</a:t>
            </a:r>
            <a:endParaRPr sz="2300">
              <a:latin typeface="Arial"/>
              <a:cs typeface="Arial"/>
            </a:endParaRPr>
          </a:p>
          <a:p>
            <a:pPr marL="355600" marR="76200">
              <a:lnSpc>
                <a:spcPts val="2760"/>
              </a:lnSpc>
              <a:spcBef>
                <a:spcPts val="30"/>
              </a:spcBef>
            </a:pPr>
            <a:r>
              <a:rPr dirty="0" sz="2300" spc="-65">
                <a:solidFill>
                  <a:srgbClr val="001F5F"/>
                </a:solidFill>
                <a:latin typeface="Arial"/>
                <a:cs typeface="Arial"/>
              </a:rPr>
              <a:t>non-toxic, </a:t>
            </a:r>
            <a:r>
              <a:rPr dirty="0" sz="2300" spc="-90">
                <a:solidFill>
                  <a:srgbClr val="001F5F"/>
                </a:solidFill>
                <a:latin typeface="Arial"/>
                <a:cs typeface="Arial"/>
              </a:rPr>
              <a:t>cheaper </a:t>
            </a:r>
            <a:r>
              <a:rPr dirty="0" sz="2300" spc="-7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2300" spc="-65">
                <a:solidFill>
                  <a:srgbClr val="001F5F"/>
                </a:solidFill>
                <a:latin typeface="Arial"/>
                <a:cs typeface="Arial"/>
              </a:rPr>
              <a:t>eco-friendly  </a:t>
            </a:r>
            <a:r>
              <a:rPr dirty="0" sz="2300" spc="-90">
                <a:solidFill>
                  <a:srgbClr val="001F5F"/>
                </a:solidFill>
                <a:latin typeface="Arial"/>
                <a:cs typeface="Arial"/>
              </a:rPr>
              <a:t>characteristics</a:t>
            </a:r>
            <a:r>
              <a:rPr dirty="0" sz="2300" spc="-1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11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dirty="0" sz="2300" spc="-4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90">
                <a:solidFill>
                  <a:srgbClr val="001F5F"/>
                </a:solidFill>
                <a:latin typeface="Arial"/>
                <a:cs typeface="Arial"/>
              </a:rPr>
              <a:t>compared</a:t>
            </a:r>
            <a:r>
              <a:rPr dirty="0" sz="2300" spc="-2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2300" spc="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85">
                <a:solidFill>
                  <a:srgbClr val="001F5F"/>
                </a:solidFill>
                <a:latin typeface="Arial"/>
                <a:cs typeface="Arial"/>
              </a:rPr>
              <a:t>chemical</a:t>
            </a:r>
            <a:r>
              <a:rPr dirty="0" sz="2300" spc="-3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15">
                <a:solidFill>
                  <a:srgbClr val="001F5F"/>
                </a:solidFill>
                <a:latin typeface="Arial"/>
                <a:cs typeface="Arial"/>
              </a:rPr>
              <a:t>or  </a:t>
            </a:r>
            <a:r>
              <a:rPr dirty="0" sz="2300" spc="-60">
                <a:solidFill>
                  <a:srgbClr val="001F5F"/>
                </a:solidFill>
                <a:latin typeface="Arial"/>
                <a:cs typeface="Arial"/>
              </a:rPr>
              <a:t>synthetic</a:t>
            </a:r>
            <a:r>
              <a:rPr dirty="0" sz="2300" spc="-2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90">
                <a:solidFill>
                  <a:srgbClr val="001F5F"/>
                </a:solidFill>
                <a:latin typeface="Arial"/>
                <a:cs typeface="Arial"/>
              </a:rPr>
              <a:t>pesticides.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3310"/>
              </a:lnSpc>
            </a:pPr>
            <a:r>
              <a:rPr dirty="0" sz="3450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450" spc="-3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95">
                <a:solidFill>
                  <a:srgbClr val="001F5F"/>
                </a:solidFill>
                <a:latin typeface="Arial"/>
                <a:cs typeface="Arial"/>
              </a:rPr>
              <a:t>Bio-pesticides</a:t>
            </a:r>
            <a:r>
              <a:rPr dirty="0" sz="2300" spc="-2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11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dirty="0" sz="2300" spc="-2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100">
                <a:solidFill>
                  <a:srgbClr val="001F5F"/>
                </a:solidFill>
                <a:latin typeface="Arial"/>
                <a:cs typeface="Arial"/>
              </a:rPr>
              <a:t>become</a:t>
            </a:r>
            <a:r>
              <a:rPr dirty="0" sz="2300" spc="-2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6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dirty="0" sz="2300" spc="-1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55">
                <a:solidFill>
                  <a:srgbClr val="001F5F"/>
                </a:solidFill>
                <a:latin typeface="Arial"/>
                <a:cs typeface="Arial"/>
              </a:rPr>
              <a:t>integral</a:t>
            </a:r>
            <a:endParaRPr sz="2300">
              <a:latin typeface="Arial"/>
              <a:cs typeface="Arial"/>
            </a:endParaRPr>
          </a:p>
          <a:p>
            <a:pPr marL="355600" marR="173990">
              <a:lnSpc>
                <a:spcPts val="2760"/>
              </a:lnSpc>
              <a:spcBef>
                <a:spcPts val="25"/>
              </a:spcBef>
            </a:pPr>
            <a:r>
              <a:rPr dirty="0" sz="2300" spc="-70">
                <a:solidFill>
                  <a:srgbClr val="001F5F"/>
                </a:solidFill>
                <a:latin typeface="Arial"/>
                <a:cs typeface="Arial"/>
              </a:rPr>
              <a:t>component</a:t>
            </a:r>
            <a:r>
              <a:rPr dirty="0" sz="2300" spc="-20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23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75">
                <a:solidFill>
                  <a:srgbClr val="001F5F"/>
                </a:solidFill>
                <a:latin typeface="Arial"/>
                <a:cs typeface="Arial"/>
              </a:rPr>
              <a:t>pest</a:t>
            </a:r>
            <a:r>
              <a:rPr dirty="0" sz="2300" spc="-1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95">
                <a:solidFill>
                  <a:srgbClr val="001F5F"/>
                </a:solidFill>
                <a:latin typeface="Arial"/>
                <a:cs typeface="Arial"/>
              </a:rPr>
              <a:t>management</a:t>
            </a:r>
            <a:r>
              <a:rPr dirty="0" sz="2300" spc="-2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2300" spc="-3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50">
                <a:solidFill>
                  <a:srgbClr val="001F5F"/>
                </a:solidFill>
                <a:latin typeface="Arial"/>
                <a:cs typeface="Arial"/>
              </a:rPr>
              <a:t>terms  </a:t>
            </a:r>
            <a:r>
              <a:rPr dirty="0" sz="230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23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2300" spc="-65">
                <a:solidFill>
                  <a:srgbClr val="001F5F"/>
                </a:solidFill>
                <a:latin typeface="Arial"/>
                <a:cs typeface="Arial"/>
              </a:rPr>
              <a:t>environmental </a:t>
            </a:r>
            <a:r>
              <a:rPr dirty="0" sz="2300" spc="-7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2300" spc="-75">
                <a:solidFill>
                  <a:srgbClr val="001F5F"/>
                </a:solidFill>
                <a:latin typeface="Arial"/>
                <a:cs typeface="Arial"/>
              </a:rPr>
              <a:t>healthissues  </a:t>
            </a:r>
            <a:r>
              <a:rPr dirty="0" sz="2300" spc="-20">
                <a:solidFill>
                  <a:srgbClr val="001F5F"/>
                </a:solidFill>
                <a:latin typeface="Arial"/>
                <a:cs typeface="Arial"/>
              </a:rPr>
              <a:t>attributed </a:t>
            </a:r>
            <a:r>
              <a:rPr dirty="0" sz="230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23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2300" spc="-105">
                <a:solidFill>
                  <a:srgbClr val="001F5F"/>
                </a:solidFill>
                <a:latin typeface="Arial"/>
                <a:cs typeface="Arial"/>
              </a:rPr>
              <a:t>use </a:t>
            </a:r>
            <a:r>
              <a:rPr dirty="0" sz="230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2300" spc="-110">
                <a:solidFill>
                  <a:srgbClr val="001F5F"/>
                </a:solidFill>
                <a:latin typeface="Arial"/>
                <a:cs typeface="Arial"/>
              </a:rPr>
              <a:t>chemicals </a:t>
            </a:r>
            <a:r>
              <a:rPr dirty="0" sz="2300" spc="-20">
                <a:solidFill>
                  <a:srgbClr val="001F5F"/>
                </a:solidFill>
                <a:latin typeface="Arial"/>
                <a:cs typeface="Arial"/>
              </a:rPr>
              <a:t>in  </a:t>
            </a:r>
            <a:r>
              <a:rPr dirty="0" sz="2300" spc="-55">
                <a:solidFill>
                  <a:srgbClr val="001F5F"/>
                </a:solidFill>
                <a:latin typeface="Arial"/>
                <a:cs typeface="Arial"/>
              </a:rPr>
              <a:t>agriculture.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5403" y="1444879"/>
            <a:ext cx="28136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000" spc="-24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B</a:t>
            </a:r>
            <a:r>
              <a:rPr dirty="0" u="heavy" sz="4000" spc="-23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</a:t>
            </a:r>
            <a:r>
              <a:rPr dirty="0" u="heavy" sz="4000" spc="-229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</a:t>
            </a:r>
            <a:r>
              <a:rPr dirty="0" u="heavy" sz="4000" spc="-24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heavy" sz="4000" spc="-229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</a:t>
            </a:r>
            <a:r>
              <a:rPr dirty="0" u="heavy" sz="4000" spc="-23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estici</a:t>
            </a:r>
            <a:r>
              <a:rPr dirty="0" u="heavy" sz="4000" spc="-229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d</a:t>
            </a:r>
            <a:r>
              <a:rPr dirty="0" u="heavy" sz="4000" spc="-23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4000" spc="-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5" name="object 5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737852" y="443560"/>
            <a:ext cx="183768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60" b="1">
                <a:solidFill>
                  <a:srgbClr val="006EC0"/>
                </a:solidFill>
                <a:latin typeface="Verdana"/>
                <a:cs typeface="Verdana"/>
              </a:rPr>
              <a:t>Economic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11" name="object 11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73496" y="1780032"/>
            <a:ext cx="5377180" cy="4878705"/>
            <a:chOff x="5873496" y="1780032"/>
            <a:chExt cx="5377180" cy="4878705"/>
          </a:xfrm>
        </p:grpSpPr>
        <p:sp>
          <p:nvSpPr>
            <p:cNvPr id="16" name="object 16"/>
            <p:cNvSpPr/>
            <p:nvPr/>
          </p:nvSpPr>
          <p:spPr>
            <a:xfrm>
              <a:off x="7443216" y="1780032"/>
              <a:ext cx="3806952" cy="18806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873496" y="3953255"/>
              <a:ext cx="4014215" cy="27051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038845" y="3527552"/>
            <a:ext cx="15106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Trichoderma</a:t>
            </a:r>
            <a:r>
              <a:rPr dirty="0" sz="1600" spc="-2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fungi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70440" y="3527552"/>
            <a:ext cx="10337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op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19843" y="4182262"/>
            <a:ext cx="1861185" cy="171767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700"/>
              </a:spcBef>
              <a:buAutoNum type="alphaLcParenBoth"/>
              <a:tabLst>
                <a:tab pos="293370" algn="l"/>
              </a:tabLst>
            </a:pP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Beauveria</a:t>
            </a:r>
            <a:r>
              <a:rPr dirty="0" sz="1600" spc="-1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Fungi</a:t>
            </a:r>
            <a:endParaRPr sz="1600">
              <a:latin typeface="Arial"/>
              <a:cs typeface="Arial"/>
            </a:endParaRPr>
          </a:p>
          <a:p>
            <a:pPr marL="301625" marR="354965" indent="-289560">
              <a:lnSpc>
                <a:spcPct val="100000"/>
              </a:lnSpc>
              <a:spcBef>
                <a:spcPts val="600"/>
              </a:spcBef>
              <a:buAutoNum type="alphaLcParenBoth"/>
              <a:tabLst>
                <a:tab pos="302260" algn="l"/>
              </a:tabLst>
            </a:pP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Beauveria 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sps  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infected</a:t>
            </a:r>
            <a:r>
              <a:rPr dirty="0" sz="1600" spc="-2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insect  </a:t>
            </a:r>
            <a:r>
              <a:rPr dirty="0" sz="1600" spc="-35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green</a:t>
            </a:r>
            <a:r>
              <a:rPr dirty="0" sz="1600" spc="-3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plant</a:t>
            </a:r>
            <a:endParaRPr sz="1600">
              <a:latin typeface="Arial"/>
              <a:cs typeface="Arial"/>
            </a:endParaRPr>
          </a:p>
          <a:p>
            <a:pPr marL="281940" marR="5080" indent="-269875">
              <a:lnSpc>
                <a:spcPct val="100000"/>
              </a:lnSpc>
              <a:spcBef>
                <a:spcPts val="600"/>
              </a:spcBef>
              <a:buAutoNum type="alphaLcParenBoth"/>
              <a:tabLst>
                <a:tab pos="282575" algn="l"/>
              </a:tabLst>
            </a:pP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Entomopathogenic  </a:t>
            </a:r>
            <a:r>
              <a:rPr dirty="0" sz="1600" spc="-35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dirty="0" sz="16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insets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979" y="2005710"/>
            <a:ext cx="10170795" cy="334391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355600" marR="5080" indent="-343535">
              <a:lnSpc>
                <a:spcPct val="93800"/>
              </a:lnSpc>
              <a:spcBef>
                <a:spcPts val="365"/>
              </a:spcBef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Green</a:t>
            </a:r>
            <a:r>
              <a:rPr dirty="0" sz="2400" spc="-25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manuring</a:t>
            </a: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2400" spc="-2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defined</a:t>
            </a:r>
            <a:r>
              <a:rPr dirty="0" sz="24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dirty="0" sz="2400" spc="-43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growing</a:t>
            </a:r>
            <a:r>
              <a:rPr dirty="0" sz="24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001F5F"/>
                </a:solidFill>
                <a:latin typeface="Arial"/>
                <a:cs typeface="Arial"/>
              </a:rPr>
              <a:t>ofgreen</a:t>
            </a:r>
            <a:r>
              <a:rPr dirty="0" sz="2400" spc="-2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manure</a:t>
            </a:r>
            <a:r>
              <a:rPr dirty="0" sz="2400" spc="-1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001F5F"/>
                </a:solidFill>
                <a:latin typeface="Arial"/>
                <a:cs typeface="Arial"/>
              </a:rPr>
              <a:t>crops</a:t>
            </a:r>
            <a:r>
              <a:rPr dirty="0" sz="2400" spc="-229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directly</a:t>
            </a:r>
            <a:r>
              <a:rPr dirty="0" sz="24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 the  </a:t>
            </a:r>
            <a:r>
              <a:rPr dirty="0" sz="2400" spc="-35">
                <a:solidFill>
                  <a:srgbClr val="001F5F"/>
                </a:solidFill>
                <a:latin typeface="Arial"/>
                <a:cs typeface="Arial"/>
              </a:rPr>
              <a:t>field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dirty="0" sz="2400" spc="-3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ploughing.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390"/>
              </a:lnSpc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dirty="0" sz="2400" spc="-3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main</a:t>
            </a:r>
            <a:r>
              <a:rPr dirty="0" sz="2400" spc="-1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objectives</a:t>
            </a:r>
            <a:r>
              <a:rPr dirty="0" sz="2400" spc="-2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1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green</a:t>
            </a:r>
            <a:r>
              <a:rPr dirty="0" sz="2400" spc="-2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manuring</a:t>
            </a:r>
            <a:r>
              <a:rPr dirty="0" sz="24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2400" spc="-25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increase</a:t>
            </a:r>
            <a:r>
              <a:rPr dirty="0" sz="2400" spc="-2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content</a:t>
            </a:r>
            <a:r>
              <a:rPr dirty="0" sz="2400" spc="-1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515"/>
              </a:lnSpc>
            </a:pP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nitrogen</a:t>
            </a:r>
            <a:r>
              <a:rPr dirty="0" sz="2400" spc="-1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2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improve</a:t>
            </a:r>
            <a:r>
              <a:rPr dirty="0" sz="2400" spc="-2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001F5F"/>
                </a:solidFill>
                <a:latin typeface="Arial"/>
                <a:cs typeface="Arial"/>
              </a:rPr>
              <a:t>structure</a:t>
            </a:r>
            <a:r>
              <a:rPr dirty="0" sz="2400" spc="-2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2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physical</a:t>
            </a:r>
            <a:r>
              <a:rPr dirty="0" sz="2400" spc="-229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properties</a:t>
            </a:r>
            <a:r>
              <a:rPr dirty="0" sz="2400" spc="-1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24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soil.</a:t>
            </a:r>
            <a:endParaRPr sz="2400">
              <a:latin typeface="Arial"/>
              <a:cs typeface="Arial"/>
            </a:endParaRPr>
          </a:p>
          <a:p>
            <a:pPr marL="355600" marR="880744" indent="-343535">
              <a:lnSpc>
                <a:spcPct val="93800"/>
              </a:lnSpc>
              <a:spcBef>
                <a:spcPts val="75"/>
              </a:spcBef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3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most</a:t>
            </a:r>
            <a:r>
              <a:rPr dirty="0" sz="24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important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green</a:t>
            </a:r>
            <a:r>
              <a:rPr dirty="0" sz="2400" spc="-2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manure</a:t>
            </a:r>
            <a:r>
              <a:rPr dirty="0" sz="2400" spc="-1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001F5F"/>
                </a:solidFill>
                <a:latin typeface="Arial"/>
                <a:cs typeface="Arial"/>
              </a:rPr>
              <a:t>crops</a:t>
            </a:r>
            <a:r>
              <a:rPr dirty="0" sz="2400" spc="-2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2400" spc="-20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Crotalaria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juncea,Tephrosia 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purpurea,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Indigofera</a:t>
            </a:r>
            <a:r>
              <a:rPr dirty="0" sz="2400" spc="-3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001F5F"/>
                </a:solidFill>
                <a:latin typeface="Arial"/>
                <a:cs typeface="Arial"/>
              </a:rPr>
              <a:t>tinctoria.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545"/>
              </a:lnSpc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3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green</a:t>
            </a:r>
            <a:r>
              <a:rPr dirty="0" sz="2400" spc="-2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manuring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dirty="0" sz="2400" spc="-3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dirty="0" sz="2400" spc="-2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practised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dirty="0" sz="2400" spc="-4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Green</a:t>
            </a:r>
            <a:r>
              <a:rPr dirty="0" sz="2400" spc="-3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001F5F"/>
                </a:solidFill>
                <a:latin typeface="Arial"/>
                <a:cs typeface="Arial"/>
              </a:rPr>
              <a:t>in-situ</a:t>
            </a:r>
            <a:r>
              <a:rPr dirty="0" sz="24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manuring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Greenleaf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855"/>
              </a:lnSpc>
            </a:pP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manuring.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5403" y="1444879"/>
            <a:ext cx="331342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000" spc="-18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Green</a:t>
            </a:r>
            <a:r>
              <a:rPr dirty="0" u="heavy" sz="4000" spc="-74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4000" spc="-1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Manuring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5" name="object 5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737852" y="443560"/>
            <a:ext cx="183768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60" b="1">
                <a:solidFill>
                  <a:srgbClr val="006EC0"/>
                </a:solidFill>
                <a:latin typeface="Verdana"/>
                <a:cs typeface="Verdana"/>
              </a:rPr>
              <a:t>Economic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11" name="object 11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979" y="2005660"/>
            <a:ext cx="10276840" cy="36398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355600" marR="5080" indent="-343535">
              <a:lnSpc>
                <a:spcPct val="96800"/>
              </a:lnSpc>
              <a:spcBef>
                <a:spcPts val="240"/>
              </a:spcBef>
            </a:pPr>
            <a:r>
              <a:rPr dirty="0" sz="3600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Plant</a:t>
            </a:r>
            <a:r>
              <a:rPr dirty="0" sz="2400" spc="-2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breeding</a:t>
            </a:r>
            <a:r>
              <a:rPr dirty="0" sz="2400" spc="-1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2400" spc="-229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science</a:t>
            </a:r>
            <a:r>
              <a:rPr dirty="0" sz="2400" spc="-2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24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improvement</a:t>
            </a:r>
            <a:r>
              <a:rPr dirty="0" sz="2400" spc="-1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crop</a:t>
            </a:r>
            <a:r>
              <a:rPr dirty="0" sz="2400" spc="-20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varieties</a:t>
            </a:r>
            <a:r>
              <a:rPr dirty="0" sz="2400" spc="-1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higher</a:t>
            </a:r>
            <a:r>
              <a:rPr dirty="0" sz="2400" spc="-2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yield,  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better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quality,</a:t>
            </a:r>
            <a:r>
              <a:rPr dirty="0" sz="24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001F5F"/>
                </a:solidFill>
                <a:latin typeface="Arial"/>
                <a:cs typeface="Arial"/>
              </a:rPr>
              <a:t>resistance</a:t>
            </a:r>
            <a:r>
              <a:rPr dirty="0" sz="2400" spc="-20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55">
                <a:solidFill>
                  <a:srgbClr val="001F5F"/>
                </a:solidFill>
                <a:latin typeface="Arial"/>
                <a:cs typeface="Arial"/>
              </a:rPr>
              <a:t>diseases</a:t>
            </a:r>
            <a:r>
              <a:rPr dirty="0" sz="2400" spc="-25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1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shorter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durations</a:t>
            </a:r>
            <a:r>
              <a:rPr dirty="0" sz="24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dirty="0" sz="24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2400" spc="-1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suitable</a:t>
            </a:r>
            <a:r>
              <a:rPr dirty="0" sz="24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25">
                <a:solidFill>
                  <a:srgbClr val="001F5F"/>
                </a:solidFill>
                <a:latin typeface="Arial"/>
                <a:cs typeface="Arial"/>
              </a:rPr>
              <a:t>to  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particular</a:t>
            </a:r>
            <a:r>
              <a:rPr dirty="0" sz="2400" spc="-2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environment.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390"/>
              </a:lnSpc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24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early</a:t>
            </a:r>
            <a:r>
              <a:rPr dirty="0" sz="24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days,</a:t>
            </a:r>
            <a:r>
              <a:rPr dirty="0" sz="2400" spc="-3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001F5F"/>
                </a:solidFill>
                <a:latin typeface="Arial"/>
                <a:cs typeface="Arial"/>
              </a:rPr>
              <a:t>plant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breeding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activities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were</a:t>
            </a:r>
            <a:r>
              <a:rPr dirty="0" sz="24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dirty="0" sz="2400" spc="-2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mainly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dirty="0" sz="24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ski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2400" spc="-3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2400" spc="-1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2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001F5F"/>
                </a:solidFill>
                <a:latin typeface="Arial"/>
                <a:cs typeface="Arial"/>
              </a:rPr>
              <a:t>ability</a:t>
            </a:r>
            <a:r>
              <a:rPr dirty="0" sz="2400" spc="-4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480"/>
              </a:lnSpc>
            </a:pP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person</a:t>
            </a:r>
            <a:r>
              <a:rPr dirty="0" sz="2400" spc="-2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involved.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4075"/>
              </a:lnSpc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But</a:t>
            </a:r>
            <a:r>
              <a:rPr dirty="0" sz="24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dirty="0" sz="2400" spc="-4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principles</a:t>
            </a:r>
            <a:r>
              <a:rPr dirty="0" sz="24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001F5F"/>
                </a:solidFill>
                <a:latin typeface="Arial"/>
                <a:cs typeface="Arial"/>
              </a:rPr>
              <a:t>genetics</a:t>
            </a:r>
            <a:r>
              <a:rPr dirty="0" sz="2400" spc="-2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2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cytogenetics</a:t>
            </a:r>
            <a:r>
              <a:rPr dirty="0" sz="2400" spc="-1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dirty="0" sz="2400" spc="-2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elucidatedbreeding</a:t>
            </a:r>
            <a:endParaRPr sz="2400">
              <a:latin typeface="Arial"/>
              <a:cs typeface="Arial"/>
            </a:endParaRPr>
          </a:p>
          <a:p>
            <a:pPr marL="355600" marR="109220">
              <a:lnSpc>
                <a:spcPts val="2880"/>
              </a:lnSpc>
              <a:spcBef>
                <a:spcPts val="75"/>
              </a:spcBef>
            </a:pP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methods 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such 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selection, </a:t>
            </a:r>
            <a:r>
              <a:rPr dirty="0" sz="2400" spc="-40">
                <a:solidFill>
                  <a:srgbClr val="001F5F"/>
                </a:solidFill>
                <a:latin typeface="Arial"/>
                <a:cs typeface="Arial"/>
              </a:rPr>
              <a:t>introduction,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hybridization, </a:t>
            </a:r>
            <a:r>
              <a:rPr dirty="0" sz="2400" spc="-105">
                <a:solidFill>
                  <a:srgbClr val="001F5F"/>
                </a:solidFill>
                <a:latin typeface="Arial"/>
                <a:cs typeface="Arial"/>
              </a:rPr>
              <a:t>ploidy, </a:t>
            </a:r>
            <a:r>
              <a:rPr dirty="0" sz="2400" spc="-35">
                <a:solidFill>
                  <a:srgbClr val="001F5F"/>
                </a:solidFill>
                <a:latin typeface="Arial"/>
                <a:cs typeface="Arial"/>
              </a:rPr>
              <a:t>mutation,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tissue  </a:t>
            </a:r>
            <a:r>
              <a:rPr dirty="0" sz="2400" spc="-45">
                <a:solidFill>
                  <a:srgbClr val="001F5F"/>
                </a:solidFill>
                <a:latin typeface="Arial"/>
                <a:cs typeface="Arial"/>
              </a:rPr>
              <a:t>culture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2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biotechnology</a:t>
            </a:r>
            <a:r>
              <a:rPr dirty="0" sz="24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techniques</a:t>
            </a:r>
            <a:r>
              <a:rPr dirty="0" sz="24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were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designed</a:t>
            </a:r>
            <a:r>
              <a:rPr dirty="0" sz="2400" spc="-2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001F5F"/>
                </a:solidFill>
                <a:latin typeface="Arial"/>
                <a:cs typeface="Arial"/>
              </a:rPr>
              <a:t>todevelop</a:t>
            </a:r>
            <a:r>
              <a:rPr dirty="0" sz="24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improved</a:t>
            </a:r>
            <a:r>
              <a:rPr dirty="0" sz="2400" spc="-1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crop 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varieties.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5403" y="1444879"/>
            <a:ext cx="29559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000" spc="-21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Plant</a:t>
            </a:r>
            <a:r>
              <a:rPr dirty="0" u="heavy" sz="4000" spc="-75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4000" spc="-18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Breeding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5" name="object 5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737852" y="443560"/>
            <a:ext cx="183768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60" b="1">
                <a:solidFill>
                  <a:srgbClr val="006EC0"/>
                </a:solidFill>
                <a:latin typeface="Verdana"/>
                <a:cs typeface="Verdana"/>
              </a:rPr>
              <a:t>Economic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11" name="object 11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054"/>
              </a:lnSpc>
              <a:spcBef>
                <a:spcPts val="100"/>
              </a:spcBef>
            </a:pPr>
            <a:r>
              <a:rPr dirty="0" sz="3600" spc="-5"/>
              <a:t>»</a:t>
            </a:r>
            <a:r>
              <a:rPr dirty="0" sz="3600" spc="-750"/>
              <a:t> </a:t>
            </a:r>
            <a:r>
              <a:rPr dirty="0" spc="-140"/>
              <a:t>Toincrease </a:t>
            </a:r>
            <a:r>
              <a:rPr dirty="0" spc="-55"/>
              <a:t>yield, </a:t>
            </a:r>
            <a:r>
              <a:rPr dirty="0" spc="-65"/>
              <a:t>vigour </a:t>
            </a:r>
            <a:r>
              <a:rPr dirty="0" spc="-75"/>
              <a:t>and </a:t>
            </a:r>
            <a:r>
              <a:rPr dirty="0" spc="5"/>
              <a:t>fertility </a:t>
            </a:r>
            <a:r>
              <a:rPr dirty="0"/>
              <a:t>of </a:t>
            </a:r>
            <a:r>
              <a:rPr dirty="0" spc="-15"/>
              <a:t>thecrop</a:t>
            </a:r>
            <a:endParaRPr sz="3600"/>
          </a:p>
          <a:p>
            <a:pPr marL="355600" marR="105410" indent="-343535">
              <a:lnSpc>
                <a:spcPct val="89200"/>
              </a:lnSpc>
              <a:spcBef>
                <a:spcPts val="200"/>
              </a:spcBef>
            </a:pPr>
            <a:r>
              <a:rPr dirty="0" sz="3600" spc="-5"/>
              <a:t>»</a:t>
            </a:r>
            <a:r>
              <a:rPr dirty="0" sz="3600" spc="-555"/>
              <a:t> </a:t>
            </a:r>
            <a:r>
              <a:rPr dirty="0" spc="-140"/>
              <a:t>Toincrease </a:t>
            </a:r>
            <a:r>
              <a:rPr dirty="0" spc="-80"/>
              <a:t>tolerance </a:t>
            </a:r>
            <a:r>
              <a:rPr dirty="0" spc="10"/>
              <a:t>to </a:t>
            </a:r>
            <a:r>
              <a:rPr dirty="0" spc="-70"/>
              <a:t>environmental </a:t>
            </a:r>
            <a:r>
              <a:rPr dirty="0" spc="-60"/>
              <a:t>condition, </a:t>
            </a:r>
            <a:r>
              <a:rPr dirty="0" spc="-100"/>
              <a:t>salinity,  </a:t>
            </a:r>
            <a:r>
              <a:rPr dirty="0" spc="-60"/>
              <a:t>temperature </a:t>
            </a:r>
            <a:r>
              <a:rPr dirty="0" spc="-75"/>
              <a:t>and</a:t>
            </a:r>
            <a:r>
              <a:rPr dirty="0" spc="-365"/>
              <a:t> </a:t>
            </a:r>
            <a:r>
              <a:rPr dirty="0" spc="-60"/>
              <a:t>drought.</a:t>
            </a:r>
            <a:endParaRPr sz="3600"/>
          </a:p>
          <a:p>
            <a:pPr marL="12700">
              <a:lnSpc>
                <a:spcPts val="3150"/>
              </a:lnSpc>
            </a:pPr>
            <a:r>
              <a:rPr dirty="0" sz="3600"/>
              <a:t>»</a:t>
            </a:r>
            <a:r>
              <a:rPr dirty="0" sz="3600" spc="-330"/>
              <a:t> </a:t>
            </a:r>
            <a:r>
              <a:rPr dirty="0" spc="-105"/>
              <a:t>Toprevent</a:t>
            </a:r>
            <a:r>
              <a:rPr dirty="0" spc="-125"/>
              <a:t> </a:t>
            </a:r>
            <a:r>
              <a:rPr dirty="0" spc="-25"/>
              <a:t>the</a:t>
            </a:r>
            <a:r>
              <a:rPr dirty="0" spc="-50"/>
              <a:t> </a:t>
            </a:r>
            <a:r>
              <a:rPr dirty="0" spc="-60"/>
              <a:t>premature</a:t>
            </a:r>
            <a:r>
              <a:rPr dirty="0" spc="-170"/>
              <a:t> </a:t>
            </a:r>
            <a:r>
              <a:rPr dirty="0" spc="-60"/>
              <a:t>falling</a:t>
            </a:r>
            <a:r>
              <a:rPr dirty="0" spc="-95"/>
              <a:t> </a:t>
            </a:r>
            <a:r>
              <a:rPr dirty="0" spc="-10"/>
              <a:t>of</a:t>
            </a:r>
            <a:r>
              <a:rPr dirty="0" spc="-15"/>
              <a:t> </a:t>
            </a:r>
            <a:r>
              <a:rPr dirty="0" spc="-95"/>
              <a:t>buds,</a:t>
            </a:r>
            <a:r>
              <a:rPr dirty="0" spc="-254"/>
              <a:t> </a:t>
            </a:r>
            <a:r>
              <a:rPr dirty="0" spc="-20"/>
              <a:t>fruits</a:t>
            </a:r>
            <a:r>
              <a:rPr dirty="0" spc="-370"/>
              <a:t> </a:t>
            </a:r>
            <a:r>
              <a:rPr dirty="0" spc="-55"/>
              <a:t>etc.</a:t>
            </a:r>
            <a:endParaRPr sz="3600"/>
          </a:p>
          <a:p>
            <a:pPr marL="12700">
              <a:lnSpc>
                <a:spcPts val="3500"/>
              </a:lnSpc>
            </a:pPr>
            <a:r>
              <a:rPr dirty="0" sz="3600" spc="-5"/>
              <a:t>» </a:t>
            </a:r>
            <a:r>
              <a:rPr dirty="0" spc="-105"/>
              <a:t>Toimprove</a:t>
            </a:r>
            <a:r>
              <a:rPr dirty="0" spc="-484"/>
              <a:t> </a:t>
            </a:r>
            <a:r>
              <a:rPr dirty="0" spc="-85"/>
              <a:t>synchronousmaturity.</a:t>
            </a:r>
            <a:endParaRPr sz="3600"/>
          </a:p>
          <a:p>
            <a:pPr marL="12700">
              <a:lnSpc>
                <a:spcPts val="3700"/>
              </a:lnSpc>
            </a:pPr>
            <a:r>
              <a:rPr dirty="0" sz="3600" spc="-5"/>
              <a:t>»</a:t>
            </a:r>
            <a:r>
              <a:rPr dirty="0" sz="3600" spc="-330"/>
              <a:t> </a:t>
            </a:r>
            <a:r>
              <a:rPr dirty="0" spc="-125"/>
              <a:t>Todevelop</a:t>
            </a:r>
            <a:r>
              <a:rPr dirty="0" spc="-155"/>
              <a:t> </a:t>
            </a:r>
            <a:r>
              <a:rPr dirty="0" spc="-105"/>
              <a:t>resistance</a:t>
            </a:r>
            <a:r>
              <a:rPr dirty="0" spc="-265"/>
              <a:t> </a:t>
            </a:r>
            <a:r>
              <a:rPr dirty="0" spc="10"/>
              <a:t>to</a:t>
            </a:r>
            <a:r>
              <a:rPr dirty="0" spc="25"/>
              <a:t> </a:t>
            </a:r>
            <a:r>
              <a:rPr dirty="0" spc="-105"/>
              <a:t>pathogens</a:t>
            </a:r>
            <a:r>
              <a:rPr dirty="0" spc="-240"/>
              <a:t> </a:t>
            </a:r>
            <a:r>
              <a:rPr dirty="0" spc="-75"/>
              <a:t>and</a:t>
            </a:r>
            <a:r>
              <a:rPr dirty="0" spc="-275"/>
              <a:t> </a:t>
            </a:r>
            <a:r>
              <a:rPr dirty="0" spc="-105"/>
              <a:t>pests.</a:t>
            </a:r>
            <a:endParaRPr sz="3600"/>
          </a:p>
          <a:p>
            <a:pPr marL="12700">
              <a:lnSpc>
                <a:spcPts val="4110"/>
              </a:lnSpc>
            </a:pPr>
            <a:r>
              <a:rPr dirty="0" sz="3600"/>
              <a:t>»</a:t>
            </a:r>
            <a:r>
              <a:rPr dirty="0" sz="3600" spc="-515"/>
              <a:t> </a:t>
            </a:r>
            <a:r>
              <a:rPr dirty="0" spc="-125"/>
              <a:t>Todevelop </a:t>
            </a:r>
            <a:r>
              <a:rPr dirty="0" spc="-80"/>
              <a:t>photosensitive </a:t>
            </a:r>
            <a:r>
              <a:rPr dirty="0" spc="-75"/>
              <a:t>and </a:t>
            </a:r>
            <a:r>
              <a:rPr dirty="0" spc="-70"/>
              <a:t>thermos-sensitivevarieties.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5403" y="1444879"/>
            <a:ext cx="56781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000" spc="-24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Objectives </a:t>
            </a:r>
            <a:r>
              <a:rPr dirty="0" u="heavy" sz="4000" spc="-9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of</a:t>
            </a:r>
            <a:r>
              <a:rPr dirty="0" u="heavy" sz="4000" spc="-60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4000" spc="-17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PlantBreeding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5" name="object 5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737852" y="443560"/>
            <a:ext cx="183768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60" b="1">
                <a:solidFill>
                  <a:srgbClr val="006EC0"/>
                </a:solidFill>
                <a:latin typeface="Verdana"/>
                <a:cs typeface="Verdana"/>
              </a:rPr>
              <a:t>Economic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11" name="object 11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403" y="1444879"/>
            <a:ext cx="463105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000" spc="-1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Steps </a:t>
            </a:r>
            <a:r>
              <a:rPr dirty="0" u="heavy" sz="4000" spc="-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in</a:t>
            </a:r>
            <a:r>
              <a:rPr dirty="0" u="heavy" sz="4000" spc="-64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4000" spc="-18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PlantBreeding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4" name="object 4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60"/>
              <a:t>Economic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10" name="object 10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20724" y="2319527"/>
            <a:ext cx="8260080" cy="4036060"/>
            <a:chOff x="1220724" y="2319527"/>
            <a:chExt cx="8260080" cy="4036060"/>
          </a:xfrm>
        </p:grpSpPr>
        <p:sp>
          <p:nvSpPr>
            <p:cNvPr id="15" name="object 15"/>
            <p:cNvSpPr/>
            <p:nvPr/>
          </p:nvSpPr>
          <p:spPr>
            <a:xfrm>
              <a:off x="1220724" y="5300472"/>
              <a:ext cx="8260080" cy="10546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744724" y="2319527"/>
              <a:ext cx="6672072" cy="39715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3" name="object 3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60"/>
              <a:t>Economic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9" name="object 9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41448" y="680973"/>
            <a:ext cx="4962525" cy="5616575"/>
            <a:chOff x="2441448" y="680973"/>
            <a:chExt cx="4962525" cy="5616575"/>
          </a:xfrm>
        </p:grpSpPr>
        <p:sp>
          <p:nvSpPr>
            <p:cNvPr id="14" name="object 14"/>
            <p:cNvSpPr/>
            <p:nvPr/>
          </p:nvSpPr>
          <p:spPr>
            <a:xfrm>
              <a:off x="2974848" y="3605784"/>
              <a:ext cx="245745" cy="2685415"/>
            </a:xfrm>
            <a:custGeom>
              <a:avLst/>
              <a:gdLst/>
              <a:ahLst/>
              <a:cxnLst/>
              <a:rect l="l" t="t" r="r" b="b"/>
              <a:pathLst>
                <a:path w="245744" h="2685415">
                  <a:moveTo>
                    <a:pt x="0" y="0"/>
                  </a:moveTo>
                  <a:lnTo>
                    <a:pt x="122681" y="0"/>
                  </a:lnTo>
                  <a:lnTo>
                    <a:pt x="122681" y="2685160"/>
                  </a:lnTo>
                  <a:lnTo>
                    <a:pt x="245237" y="2685160"/>
                  </a:lnTo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974848" y="3605784"/>
              <a:ext cx="245745" cy="2217420"/>
            </a:xfrm>
            <a:custGeom>
              <a:avLst/>
              <a:gdLst/>
              <a:ahLst/>
              <a:cxnLst/>
              <a:rect l="l" t="t" r="r" b="b"/>
              <a:pathLst>
                <a:path w="245744" h="2217420">
                  <a:moveTo>
                    <a:pt x="0" y="0"/>
                  </a:moveTo>
                  <a:lnTo>
                    <a:pt x="122681" y="0"/>
                  </a:lnTo>
                  <a:lnTo>
                    <a:pt x="122681" y="2217127"/>
                  </a:lnTo>
                  <a:lnTo>
                    <a:pt x="245237" y="2217127"/>
                  </a:lnTo>
                </a:path>
                <a:path w="245744" h="2217420">
                  <a:moveTo>
                    <a:pt x="0" y="0"/>
                  </a:moveTo>
                  <a:lnTo>
                    <a:pt x="122681" y="0"/>
                  </a:lnTo>
                  <a:lnTo>
                    <a:pt x="122681" y="1750567"/>
                  </a:lnTo>
                  <a:lnTo>
                    <a:pt x="245237" y="1750567"/>
                  </a:lnTo>
                </a:path>
              </a:pathLst>
            </a:custGeom>
            <a:ln w="1219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026152" y="4888991"/>
              <a:ext cx="245745" cy="233045"/>
            </a:xfrm>
            <a:custGeom>
              <a:avLst/>
              <a:gdLst/>
              <a:ahLst/>
              <a:cxnLst/>
              <a:rect l="l" t="t" r="r" b="b"/>
              <a:pathLst>
                <a:path w="245745" h="233045">
                  <a:moveTo>
                    <a:pt x="0" y="0"/>
                  </a:moveTo>
                  <a:lnTo>
                    <a:pt x="122682" y="0"/>
                  </a:lnTo>
                  <a:lnTo>
                    <a:pt x="122682" y="232917"/>
                  </a:lnTo>
                  <a:lnTo>
                    <a:pt x="245237" y="232917"/>
                  </a:lnTo>
                </a:path>
              </a:pathLst>
            </a:custGeom>
            <a:ln w="12191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152132" y="4422647"/>
              <a:ext cx="245745" cy="466090"/>
            </a:xfrm>
            <a:custGeom>
              <a:avLst/>
              <a:gdLst/>
              <a:ahLst/>
              <a:cxnLst/>
              <a:rect l="l" t="t" r="r" b="b"/>
              <a:pathLst>
                <a:path w="245745" h="466089">
                  <a:moveTo>
                    <a:pt x="0" y="233171"/>
                  </a:moveTo>
                  <a:lnTo>
                    <a:pt x="122682" y="233171"/>
                  </a:lnTo>
                  <a:lnTo>
                    <a:pt x="122682" y="466089"/>
                  </a:lnTo>
                  <a:lnTo>
                    <a:pt x="245237" y="466089"/>
                  </a:lnTo>
                </a:path>
                <a:path w="245745" h="466089">
                  <a:moveTo>
                    <a:pt x="0" y="232918"/>
                  </a:moveTo>
                  <a:lnTo>
                    <a:pt x="122682" y="232918"/>
                  </a:lnTo>
                  <a:lnTo>
                    <a:pt x="122682" y="0"/>
                  </a:lnTo>
                  <a:lnTo>
                    <a:pt x="245237" y="0"/>
                  </a:lnTo>
                </a:path>
              </a:pathLst>
            </a:custGeom>
            <a:ln w="12192">
              <a:solidFill>
                <a:srgbClr val="6EAC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026152" y="4655820"/>
              <a:ext cx="245745" cy="233045"/>
            </a:xfrm>
            <a:custGeom>
              <a:avLst/>
              <a:gdLst/>
              <a:ahLst/>
              <a:cxnLst/>
              <a:rect l="l" t="t" r="r" b="b"/>
              <a:pathLst>
                <a:path w="245745" h="233045">
                  <a:moveTo>
                    <a:pt x="0" y="232917"/>
                  </a:moveTo>
                  <a:lnTo>
                    <a:pt x="122682" y="232917"/>
                  </a:lnTo>
                  <a:lnTo>
                    <a:pt x="122682" y="0"/>
                  </a:lnTo>
                  <a:lnTo>
                    <a:pt x="245237" y="0"/>
                  </a:lnTo>
                </a:path>
              </a:pathLst>
            </a:custGeom>
            <a:ln w="12191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74848" y="3605784"/>
              <a:ext cx="245745" cy="1285240"/>
            </a:xfrm>
            <a:custGeom>
              <a:avLst/>
              <a:gdLst/>
              <a:ahLst/>
              <a:cxnLst/>
              <a:rect l="l" t="t" r="r" b="b"/>
              <a:pathLst>
                <a:path w="245744" h="1285239">
                  <a:moveTo>
                    <a:pt x="0" y="0"/>
                  </a:moveTo>
                  <a:lnTo>
                    <a:pt x="122681" y="0"/>
                  </a:lnTo>
                  <a:lnTo>
                    <a:pt x="122681" y="1284732"/>
                  </a:lnTo>
                  <a:lnTo>
                    <a:pt x="245237" y="1284732"/>
                  </a:lnTo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026152" y="2554223"/>
              <a:ext cx="245745" cy="1402080"/>
            </a:xfrm>
            <a:custGeom>
              <a:avLst/>
              <a:gdLst/>
              <a:ahLst/>
              <a:cxnLst/>
              <a:rect l="l" t="t" r="r" b="b"/>
              <a:pathLst>
                <a:path w="245745" h="1402079">
                  <a:moveTo>
                    <a:pt x="0" y="701039"/>
                  </a:moveTo>
                  <a:lnTo>
                    <a:pt x="122682" y="701039"/>
                  </a:lnTo>
                  <a:lnTo>
                    <a:pt x="122682" y="1402080"/>
                  </a:lnTo>
                  <a:lnTo>
                    <a:pt x="245237" y="1402080"/>
                  </a:lnTo>
                </a:path>
                <a:path w="245745" h="1402079">
                  <a:moveTo>
                    <a:pt x="0" y="701039"/>
                  </a:moveTo>
                  <a:lnTo>
                    <a:pt x="122682" y="701039"/>
                  </a:lnTo>
                  <a:lnTo>
                    <a:pt x="122682" y="933958"/>
                  </a:lnTo>
                  <a:lnTo>
                    <a:pt x="245237" y="933958"/>
                  </a:lnTo>
                </a:path>
                <a:path w="245745" h="1402079">
                  <a:moveTo>
                    <a:pt x="0" y="700786"/>
                  </a:moveTo>
                  <a:lnTo>
                    <a:pt x="122682" y="700786"/>
                  </a:lnTo>
                  <a:lnTo>
                    <a:pt x="122682" y="467867"/>
                  </a:lnTo>
                  <a:lnTo>
                    <a:pt x="245237" y="467867"/>
                  </a:lnTo>
                </a:path>
                <a:path w="245745" h="1402079">
                  <a:moveTo>
                    <a:pt x="0" y="701039"/>
                  </a:moveTo>
                  <a:lnTo>
                    <a:pt x="122682" y="701039"/>
                  </a:lnTo>
                  <a:lnTo>
                    <a:pt x="122682" y="0"/>
                  </a:lnTo>
                  <a:lnTo>
                    <a:pt x="245237" y="0"/>
                  </a:lnTo>
                </a:path>
              </a:pathLst>
            </a:custGeom>
            <a:ln w="12192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974848" y="3255263"/>
              <a:ext cx="245745" cy="350520"/>
            </a:xfrm>
            <a:custGeom>
              <a:avLst/>
              <a:gdLst/>
              <a:ahLst/>
              <a:cxnLst/>
              <a:rect l="l" t="t" r="r" b="b"/>
              <a:pathLst>
                <a:path w="245744" h="350520">
                  <a:moveTo>
                    <a:pt x="0" y="350138"/>
                  </a:moveTo>
                  <a:lnTo>
                    <a:pt x="122681" y="350138"/>
                  </a:lnTo>
                  <a:lnTo>
                    <a:pt x="122681" y="0"/>
                  </a:lnTo>
                  <a:lnTo>
                    <a:pt x="245237" y="0"/>
                  </a:lnTo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152132" y="1621535"/>
              <a:ext cx="245745" cy="934085"/>
            </a:xfrm>
            <a:custGeom>
              <a:avLst/>
              <a:gdLst/>
              <a:ahLst/>
              <a:cxnLst/>
              <a:rect l="l" t="t" r="r" b="b"/>
              <a:pathLst>
                <a:path w="245745" h="934085">
                  <a:moveTo>
                    <a:pt x="0" y="466343"/>
                  </a:moveTo>
                  <a:lnTo>
                    <a:pt x="122682" y="466343"/>
                  </a:lnTo>
                  <a:lnTo>
                    <a:pt x="122682" y="933703"/>
                  </a:lnTo>
                  <a:lnTo>
                    <a:pt x="245237" y="933703"/>
                  </a:lnTo>
                </a:path>
                <a:path w="245745" h="934085">
                  <a:moveTo>
                    <a:pt x="0" y="466343"/>
                  </a:moveTo>
                  <a:lnTo>
                    <a:pt x="245237" y="466343"/>
                  </a:lnTo>
                </a:path>
                <a:path w="245745" h="934085">
                  <a:moveTo>
                    <a:pt x="0" y="467360"/>
                  </a:moveTo>
                  <a:lnTo>
                    <a:pt x="122682" y="467360"/>
                  </a:lnTo>
                  <a:lnTo>
                    <a:pt x="122682" y="0"/>
                  </a:lnTo>
                  <a:lnTo>
                    <a:pt x="245237" y="0"/>
                  </a:lnTo>
                </a:path>
              </a:pathLst>
            </a:custGeom>
            <a:ln w="12192">
              <a:solidFill>
                <a:srgbClr val="6EAC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026152" y="1621535"/>
              <a:ext cx="245745" cy="466090"/>
            </a:xfrm>
            <a:custGeom>
              <a:avLst/>
              <a:gdLst/>
              <a:ahLst/>
              <a:cxnLst/>
              <a:rect l="l" t="t" r="r" b="b"/>
              <a:pathLst>
                <a:path w="245745" h="466089">
                  <a:moveTo>
                    <a:pt x="0" y="233172"/>
                  </a:moveTo>
                  <a:lnTo>
                    <a:pt x="122682" y="233172"/>
                  </a:lnTo>
                  <a:lnTo>
                    <a:pt x="122682" y="466089"/>
                  </a:lnTo>
                  <a:lnTo>
                    <a:pt x="245237" y="466089"/>
                  </a:lnTo>
                </a:path>
                <a:path w="245745" h="466089">
                  <a:moveTo>
                    <a:pt x="0" y="232917"/>
                  </a:moveTo>
                  <a:lnTo>
                    <a:pt x="122682" y="232917"/>
                  </a:lnTo>
                  <a:lnTo>
                    <a:pt x="122682" y="0"/>
                  </a:lnTo>
                  <a:lnTo>
                    <a:pt x="245237" y="0"/>
                  </a:lnTo>
                </a:path>
              </a:pathLst>
            </a:custGeom>
            <a:ln w="12192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974848" y="1854707"/>
              <a:ext cx="245745" cy="1750695"/>
            </a:xfrm>
            <a:custGeom>
              <a:avLst/>
              <a:gdLst/>
              <a:ahLst/>
              <a:cxnLst/>
              <a:rect l="l" t="t" r="r" b="b"/>
              <a:pathLst>
                <a:path w="245744" h="1750695">
                  <a:moveTo>
                    <a:pt x="0" y="1750567"/>
                  </a:moveTo>
                  <a:lnTo>
                    <a:pt x="122681" y="1750567"/>
                  </a:lnTo>
                  <a:lnTo>
                    <a:pt x="122681" y="0"/>
                  </a:lnTo>
                  <a:lnTo>
                    <a:pt x="245237" y="0"/>
                  </a:lnTo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026152" y="687323"/>
              <a:ext cx="245745" cy="466090"/>
            </a:xfrm>
            <a:custGeom>
              <a:avLst/>
              <a:gdLst/>
              <a:ahLst/>
              <a:cxnLst/>
              <a:rect l="l" t="t" r="r" b="b"/>
              <a:pathLst>
                <a:path w="245745" h="466090">
                  <a:moveTo>
                    <a:pt x="0" y="233172"/>
                  </a:moveTo>
                  <a:lnTo>
                    <a:pt x="122682" y="233172"/>
                  </a:lnTo>
                  <a:lnTo>
                    <a:pt x="122682" y="466089"/>
                  </a:lnTo>
                  <a:lnTo>
                    <a:pt x="245237" y="466089"/>
                  </a:lnTo>
                </a:path>
                <a:path w="245745" h="466090">
                  <a:moveTo>
                    <a:pt x="0" y="232917"/>
                  </a:moveTo>
                  <a:lnTo>
                    <a:pt x="122682" y="232917"/>
                  </a:lnTo>
                  <a:lnTo>
                    <a:pt x="122682" y="0"/>
                  </a:lnTo>
                  <a:lnTo>
                    <a:pt x="245237" y="0"/>
                  </a:lnTo>
                </a:path>
              </a:pathLst>
            </a:custGeom>
            <a:ln w="12192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974848" y="920495"/>
              <a:ext cx="245745" cy="2685415"/>
            </a:xfrm>
            <a:custGeom>
              <a:avLst/>
              <a:gdLst/>
              <a:ahLst/>
              <a:cxnLst/>
              <a:rect l="l" t="t" r="r" b="b"/>
              <a:pathLst>
                <a:path w="245744" h="2685415">
                  <a:moveTo>
                    <a:pt x="0" y="2685161"/>
                  </a:moveTo>
                  <a:lnTo>
                    <a:pt x="122681" y="2685161"/>
                  </a:lnTo>
                  <a:lnTo>
                    <a:pt x="122681" y="0"/>
                  </a:lnTo>
                  <a:lnTo>
                    <a:pt x="245237" y="0"/>
                  </a:lnTo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542032" y="958595"/>
              <a:ext cx="483107" cy="53233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441448" y="1022603"/>
              <a:ext cx="736092" cy="51328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601468" y="998219"/>
              <a:ext cx="373379" cy="52151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2575861" y="1313020"/>
            <a:ext cx="365760" cy="46101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25"/>
              </a:lnSpc>
            </a:pPr>
            <a:r>
              <a:rPr dirty="0" sz="2300" spc="-125" b="1">
                <a:solidFill>
                  <a:srgbClr val="FFFFFF"/>
                </a:solidFill>
                <a:latin typeface="Trebuchet MS"/>
                <a:cs typeface="Trebuchet MS"/>
              </a:rPr>
              <a:t>Conventional</a:t>
            </a:r>
            <a:r>
              <a:rPr dirty="0" sz="2300" spc="-229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00" b="1">
                <a:solidFill>
                  <a:srgbClr val="FFFFFF"/>
                </a:solidFill>
                <a:latin typeface="Trebuchet MS"/>
                <a:cs typeface="Trebuchet MS"/>
              </a:rPr>
              <a:t>Plant</a:t>
            </a:r>
            <a:r>
              <a:rPr dirty="0" sz="2300" spc="-3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10" b="1">
                <a:solidFill>
                  <a:srgbClr val="FFFFFF"/>
                </a:solidFill>
                <a:latin typeface="Trebuchet MS"/>
                <a:cs typeface="Trebuchet MS"/>
              </a:rPr>
              <a:t>Breeding</a:t>
            </a:r>
            <a:r>
              <a:rPr dirty="0" sz="2300" spc="-4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55" b="1">
                <a:solidFill>
                  <a:srgbClr val="FFFFFF"/>
                </a:solidFill>
                <a:latin typeface="Trebuchet MS"/>
                <a:cs typeface="Trebuchet MS"/>
              </a:rPr>
              <a:t>Methods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160776" y="694944"/>
            <a:ext cx="1915795" cy="500380"/>
            <a:chOff x="3160776" y="694944"/>
            <a:chExt cx="1915795" cy="500380"/>
          </a:xfrm>
        </p:grpSpPr>
        <p:sp>
          <p:nvSpPr>
            <p:cNvPr id="32" name="object 32"/>
            <p:cNvSpPr/>
            <p:nvPr/>
          </p:nvSpPr>
          <p:spPr>
            <a:xfrm>
              <a:off x="3160776" y="694944"/>
              <a:ext cx="1915668" cy="4815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281172" y="707136"/>
              <a:ext cx="1673352" cy="4876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220212" y="734568"/>
              <a:ext cx="1805939" cy="37337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3436365" y="774953"/>
            <a:ext cx="13684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60" b="1">
                <a:solidFill>
                  <a:srgbClr val="FFFFFF"/>
                </a:solidFill>
                <a:latin typeface="Trebuchet MS"/>
                <a:cs typeface="Trebuchet MS"/>
              </a:rPr>
              <a:t>Plant</a:t>
            </a:r>
            <a:r>
              <a:rPr dirty="0" sz="1400" spc="-2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FFFFFF"/>
                </a:solidFill>
                <a:latin typeface="Trebuchet MS"/>
                <a:cs typeface="Trebuchet MS"/>
              </a:rPr>
              <a:t>Introduction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212079" y="460248"/>
            <a:ext cx="1990725" cy="501650"/>
            <a:chOff x="5212079" y="460248"/>
            <a:chExt cx="1990725" cy="501650"/>
          </a:xfrm>
        </p:grpSpPr>
        <p:sp>
          <p:nvSpPr>
            <p:cNvPr id="37" name="object 37"/>
            <p:cNvSpPr/>
            <p:nvPr/>
          </p:nvSpPr>
          <p:spPr>
            <a:xfrm>
              <a:off x="5212079" y="460248"/>
              <a:ext cx="1990344" cy="4815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269991" y="473964"/>
              <a:ext cx="1874519" cy="4876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271515" y="499872"/>
              <a:ext cx="1880615" cy="37337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5427090" y="541401"/>
            <a:ext cx="15652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70" b="1">
                <a:solidFill>
                  <a:srgbClr val="FFFFFF"/>
                </a:solidFill>
                <a:latin typeface="Trebuchet MS"/>
                <a:cs typeface="Trebuchet MS"/>
              </a:rPr>
              <a:t>Primary</a:t>
            </a:r>
            <a:r>
              <a:rPr dirty="0" sz="1400" spc="-2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FFFFFF"/>
                </a:solidFill>
                <a:latin typeface="Trebuchet MS"/>
                <a:cs typeface="Trebuchet MS"/>
              </a:rPr>
              <a:t>Introduction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175503" y="928116"/>
            <a:ext cx="2062480" cy="501650"/>
            <a:chOff x="5175503" y="928116"/>
            <a:chExt cx="2062480" cy="501650"/>
          </a:xfrm>
        </p:grpSpPr>
        <p:sp>
          <p:nvSpPr>
            <p:cNvPr id="42" name="object 42"/>
            <p:cNvSpPr/>
            <p:nvPr/>
          </p:nvSpPr>
          <p:spPr>
            <a:xfrm>
              <a:off x="5212079" y="928116"/>
              <a:ext cx="1990344" cy="4815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175503" y="940308"/>
              <a:ext cx="2061972" cy="4892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271515" y="967740"/>
              <a:ext cx="1880615" cy="37337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5332603" y="1008380"/>
            <a:ext cx="17545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Secondary</a:t>
            </a:r>
            <a:r>
              <a:rPr dirty="0" sz="1400" spc="-2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70" b="1">
                <a:solidFill>
                  <a:srgbClr val="FFFFFF"/>
                </a:solidFill>
                <a:latin typeface="Trebuchet MS"/>
                <a:cs typeface="Trebuchet MS"/>
              </a:rPr>
              <a:t>Introduction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0776" y="1627632"/>
            <a:ext cx="1915795" cy="501650"/>
            <a:chOff x="3160776" y="1627632"/>
            <a:chExt cx="1915795" cy="501650"/>
          </a:xfrm>
        </p:grpSpPr>
        <p:sp>
          <p:nvSpPr>
            <p:cNvPr id="47" name="object 47"/>
            <p:cNvSpPr/>
            <p:nvPr/>
          </p:nvSpPr>
          <p:spPr>
            <a:xfrm>
              <a:off x="3160776" y="1627632"/>
              <a:ext cx="1915668" cy="4815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613404" y="1641348"/>
              <a:ext cx="1007363" cy="48767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220212" y="1667256"/>
              <a:ext cx="1805939" cy="37337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3768978" y="1708785"/>
            <a:ext cx="7099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Selection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212079" y="1394460"/>
            <a:ext cx="1990725" cy="501650"/>
            <a:chOff x="5212079" y="1394460"/>
            <a:chExt cx="1990725" cy="501650"/>
          </a:xfrm>
        </p:grpSpPr>
        <p:sp>
          <p:nvSpPr>
            <p:cNvPr id="52" name="object 52"/>
            <p:cNvSpPr/>
            <p:nvPr/>
          </p:nvSpPr>
          <p:spPr>
            <a:xfrm>
              <a:off x="5212079" y="1394460"/>
              <a:ext cx="1990344" cy="4815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5766815" y="1408176"/>
              <a:ext cx="880871" cy="48767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5271515" y="1434084"/>
              <a:ext cx="1880615" cy="37337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5927852" y="1475358"/>
            <a:ext cx="5765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75" b="1">
                <a:solidFill>
                  <a:srgbClr val="FFFFFF"/>
                </a:solidFill>
                <a:latin typeface="Trebuchet MS"/>
                <a:cs typeface="Trebuchet MS"/>
              </a:rPr>
              <a:t>Natural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212079" y="1860804"/>
            <a:ext cx="1990725" cy="501650"/>
            <a:chOff x="5212079" y="1860804"/>
            <a:chExt cx="1990725" cy="501650"/>
          </a:xfrm>
        </p:grpSpPr>
        <p:sp>
          <p:nvSpPr>
            <p:cNvPr id="57" name="object 57"/>
            <p:cNvSpPr/>
            <p:nvPr/>
          </p:nvSpPr>
          <p:spPr>
            <a:xfrm>
              <a:off x="5212079" y="1860804"/>
              <a:ext cx="1990344" cy="48310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5728715" y="1874520"/>
              <a:ext cx="957071" cy="48767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5271515" y="1900428"/>
              <a:ext cx="1880615" cy="37490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5884545" y="1942338"/>
            <a:ext cx="6635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75" b="1">
                <a:solidFill>
                  <a:srgbClr val="FFFFFF"/>
                </a:solidFill>
                <a:latin typeface="Trebuchet MS"/>
                <a:cs typeface="Trebuchet MS"/>
              </a:rPr>
              <a:t>Ar</a:t>
            </a: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400" spc="-7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1400" spc="-7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00" spc="-85" b="1">
                <a:solidFill>
                  <a:srgbClr val="FFFFFF"/>
                </a:solidFill>
                <a:latin typeface="Trebuchet MS"/>
                <a:cs typeface="Trebuchet MS"/>
              </a:rPr>
              <a:t>ci</a:t>
            </a: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0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336535" y="1394460"/>
            <a:ext cx="1518285" cy="501650"/>
            <a:chOff x="7336535" y="1394460"/>
            <a:chExt cx="1518285" cy="501650"/>
          </a:xfrm>
        </p:grpSpPr>
        <p:sp>
          <p:nvSpPr>
            <p:cNvPr id="62" name="object 62"/>
            <p:cNvSpPr/>
            <p:nvPr/>
          </p:nvSpPr>
          <p:spPr>
            <a:xfrm>
              <a:off x="7336535" y="1394460"/>
              <a:ext cx="1517903" cy="48158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7738871" y="1408176"/>
              <a:ext cx="713231" cy="48767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7395971" y="1434084"/>
              <a:ext cx="1408176" cy="37337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 txBox="1"/>
          <p:nvPr/>
        </p:nvSpPr>
        <p:spPr>
          <a:xfrm>
            <a:off x="7896606" y="1475358"/>
            <a:ext cx="4095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" b="1">
                <a:solidFill>
                  <a:srgbClr val="FFFFFF"/>
                </a:solidFill>
                <a:latin typeface="Trebuchet MS"/>
                <a:cs typeface="Trebuchet MS"/>
              </a:rPr>
              <a:t>Mas</a:t>
            </a:r>
            <a:r>
              <a:rPr dirty="0" sz="140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7336535" y="1860804"/>
            <a:ext cx="1518285" cy="501650"/>
            <a:chOff x="7336535" y="1860804"/>
            <a:chExt cx="1518285" cy="501650"/>
          </a:xfrm>
        </p:grpSpPr>
        <p:sp>
          <p:nvSpPr>
            <p:cNvPr id="67" name="object 67"/>
            <p:cNvSpPr/>
            <p:nvPr/>
          </p:nvSpPr>
          <p:spPr>
            <a:xfrm>
              <a:off x="7336535" y="1860804"/>
              <a:ext cx="1517903" cy="48310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7623047" y="1874520"/>
              <a:ext cx="943355" cy="48767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7395971" y="1900428"/>
              <a:ext cx="1408176" cy="3749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/>
          <p:cNvSpPr txBox="1"/>
          <p:nvPr/>
        </p:nvSpPr>
        <p:spPr>
          <a:xfrm>
            <a:off x="7780401" y="1942338"/>
            <a:ext cx="6540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400" spc="-90" b="1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1400" spc="-8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400" spc="-9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00" spc="-85" b="1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40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7336535" y="2328672"/>
            <a:ext cx="1518285" cy="501650"/>
            <a:chOff x="7336535" y="2328672"/>
            <a:chExt cx="1518285" cy="501650"/>
          </a:xfrm>
        </p:grpSpPr>
        <p:sp>
          <p:nvSpPr>
            <p:cNvPr id="72" name="object 72"/>
            <p:cNvSpPr/>
            <p:nvPr/>
          </p:nvSpPr>
          <p:spPr>
            <a:xfrm>
              <a:off x="7336535" y="2328672"/>
              <a:ext cx="1517903" cy="48158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7700771" y="2340864"/>
              <a:ext cx="789431" cy="48920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7395971" y="2368296"/>
              <a:ext cx="1408176" cy="37337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/>
          <p:cNvSpPr txBox="1"/>
          <p:nvPr/>
        </p:nvSpPr>
        <p:spPr>
          <a:xfrm>
            <a:off x="7858506" y="2409570"/>
            <a:ext cx="49593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70" b="1">
                <a:solidFill>
                  <a:srgbClr val="FFFFFF"/>
                </a:solidFill>
                <a:latin typeface="Trebuchet MS"/>
                <a:cs typeface="Trebuchet MS"/>
              </a:rPr>
              <a:t>Cl</a:t>
            </a:r>
            <a:r>
              <a:rPr dirty="0" sz="1400" spc="-75" b="1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0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3160776" y="3028188"/>
            <a:ext cx="1915795" cy="501650"/>
            <a:chOff x="3160776" y="3028188"/>
            <a:chExt cx="1915795" cy="501650"/>
          </a:xfrm>
        </p:grpSpPr>
        <p:sp>
          <p:nvSpPr>
            <p:cNvPr id="77" name="object 77"/>
            <p:cNvSpPr/>
            <p:nvPr/>
          </p:nvSpPr>
          <p:spPr>
            <a:xfrm>
              <a:off x="3160776" y="3028188"/>
              <a:ext cx="1915668" cy="4815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3457956" y="3041904"/>
              <a:ext cx="1319784" cy="48767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3220212" y="3067812"/>
              <a:ext cx="1805939" cy="37337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/>
          <p:cNvSpPr txBox="1"/>
          <p:nvPr/>
        </p:nvSpPr>
        <p:spPr>
          <a:xfrm>
            <a:off x="3613530" y="3109976"/>
            <a:ext cx="10229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70" b="1">
                <a:solidFill>
                  <a:srgbClr val="FFFFFF"/>
                </a:solidFill>
                <a:latin typeface="Trebuchet MS"/>
                <a:cs typeface="Trebuchet MS"/>
              </a:rPr>
              <a:t>Hydridisation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5212079" y="2328672"/>
            <a:ext cx="1990725" cy="501650"/>
            <a:chOff x="5212079" y="2328672"/>
            <a:chExt cx="1990725" cy="501650"/>
          </a:xfrm>
        </p:grpSpPr>
        <p:sp>
          <p:nvSpPr>
            <p:cNvPr id="82" name="object 82"/>
            <p:cNvSpPr/>
            <p:nvPr/>
          </p:nvSpPr>
          <p:spPr>
            <a:xfrm>
              <a:off x="5212079" y="2328672"/>
              <a:ext cx="1990344" cy="48158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5590031" y="2340864"/>
              <a:ext cx="1234439" cy="48920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5271515" y="2368296"/>
              <a:ext cx="1880615" cy="37337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/>
          <p:cNvSpPr txBox="1"/>
          <p:nvPr/>
        </p:nvSpPr>
        <p:spPr>
          <a:xfrm>
            <a:off x="5747130" y="2409570"/>
            <a:ext cx="9277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85" b="1">
                <a:solidFill>
                  <a:srgbClr val="FFFFFF"/>
                </a:solidFill>
                <a:latin typeface="Trebuchet MS"/>
                <a:cs typeface="Trebuchet MS"/>
              </a:rPr>
              <a:t>Intravarietal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212079" y="2795016"/>
            <a:ext cx="1990725" cy="501650"/>
            <a:chOff x="5212079" y="2795016"/>
            <a:chExt cx="1990725" cy="501650"/>
          </a:xfrm>
        </p:grpSpPr>
        <p:sp>
          <p:nvSpPr>
            <p:cNvPr id="87" name="object 87"/>
            <p:cNvSpPr/>
            <p:nvPr/>
          </p:nvSpPr>
          <p:spPr>
            <a:xfrm>
              <a:off x="5212079" y="2795016"/>
              <a:ext cx="1990344" cy="48158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5585459" y="2808732"/>
              <a:ext cx="1242060" cy="48767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5271515" y="2834640"/>
              <a:ext cx="1880615" cy="37337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/>
          <p:cNvSpPr txBox="1"/>
          <p:nvPr/>
        </p:nvSpPr>
        <p:spPr>
          <a:xfrm>
            <a:off x="5741034" y="2876550"/>
            <a:ext cx="9417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Intervarietal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3160776" y="3262884"/>
            <a:ext cx="5694045" cy="1902460"/>
            <a:chOff x="3160776" y="3262884"/>
            <a:chExt cx="5694045" cy="1902460"/>
          </a:xfrm>
        </p:grpSpPr>
        <p:sp>
          <p:nvSpPr>
            <p:cNvPr id="92" name="object 92"/>
            <p:cNvSpPr/>
            <p:nvPr/>
          </p:nvSpPr>
          <p:spPr>
            <a:xfrm>
              <a:off x="5212080" y="3262884"/>
              <a:ext cx="1990344" cy="48158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5591555" y="3275076"/>
              <a:ext cx="1229868" cy="48768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5271516" y="3302508"/>
              <a:ext cx="1880615" cy="37337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5212080" y="3729228"/>
              <a:ext cx="1990344" cy="48158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5596127" y="3741420"/>
              <a:ext cx="1220724" cy="48920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5271516" y="3768852"/>
              <a:ext cx="1880615" cy="37338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3160776" y="4663440"/>
              <a:ext cx="1915668" cy="4815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3605784" y="4675632"/>
              <a:ext cx="1022603" cy="48920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3220212" y="4703064"/>
              <a:ext cx="1805939" cy="37338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5212080" y="4428744"/>
              <a:ext cx="1990344" cy="48310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5612892" y="4442460"/>
              <a:ext cx="1187195" cy="48768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5271516" y="4468368"/>
              <a:ext cx="1880615" cy="374904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7336535" y="4195572"/>
              <a:ext cx="1517903" cy="48158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7517891" y="4209288"/>
              <a:ext cx="1155192" cy="48768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7395972" y="4235196"/>
              <a:ext cx="1408176" cy="37338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" name="object 107"/>
          <p:cNvSpPr txBox="1"/>
          <p:nvPr/>
        </p:nvSpPr>
        <p:spPr>
          <a:xfrm>
            <a:off x="5747130" y="3343097"/>
            <a:ext cx="2789555" cy="1424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90" b="1">
                <a:solidFill>
                  <a:srgbClr val="FFFFFF"/>
                </a:solidFill>
                <a:latin typeface="Trebuchet MS"/>
                <a:cs typeface="Trebuchet MS"/>
              </a:rPr>
              <a:t>Interspecific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rebuchet MS"/>
              <a:cs typeface="Trebuchet MS"/>
            </a:endParaRPr>
          </a:p>
          <a:p>
            <a:pPr marL="17145">
              <a:lnSpc>
                <a:spcPct val="100000"/>
              </a:lnSpc>
            </a:pPr>
            <a:r>
              <a:rPr dirty="0" sz="1400" spc="-90" b="1">
                <a:solidFill>
                  <a:srgbClr val="FFFFFF"/>
                </a:solidFill>
                <a:latin typeface="Trebuchet MS"/>
                <a:cs typeface="Trebuchet MS"/>
              </a:rPr>
              <a:t>Intergeneric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rebuchet MS"/>
              <a:cs typeface="Trebuchet MS"/>
            </a:endParaRPr>
          </a:p>
          <a:p>
            <a:pPr marL="1955800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400" spc="-2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utational</a:t>
            </a:r>
            <a:endParaRPr sz="1400">
              <a:latin typeface="Trebuchet MS"/>
              <a:cs typeface="Trebuchet MS"/>
            </a:endParaRPr>
          </a:p>
          <a:p>
            <a:pPr marL="35560">
              <a:lnSpc>
                <a:spcPct val="100000"/>
              </a:lnSpc>
              <a:spcBef>
                <a:spcPts val="204"/>
              </a:spcBef>
            </a:pP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Euheterosis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7336535" y="4663440"/>
            <a:ext cx="1518285" cy="501650"/>
            <a:chOff x="7336535" y="4663440"/>
            <a:chExt cx="1518285" cy="501650"/>
          </a:xfrm>
        </p:grpSpPr>
        <p:sp>
          <p:nvSpPr>
            <p:cNvPr id="109" name="object 109"/>
            <p:cNvSpPr/>
            <p:nvPr/>
          </p:nvSpPr>
          <p:spPr>
            <a:xfrm>
              <a:off x="7336535" y="4663440"/>
              <a:ext cx="1517903" cy="48158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7592567" y="4675632"/>
              <a:ext cx="1004316" cy="489204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7395971" y="4703064"/>
              <a:ext cx="1408176" cy="37338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2" name="object 112"/>
          <p:cNvSpPr txBox="1"/>
          <p:nvPr/>
        </p:nvSpPr>
        <p:spPr>
          <a:xfrm>
            <a:off x="7749920" y="4744339"/>
            <a:ext cx="7131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0" b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00" spc="-7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00" spc="-75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400" spc="-7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400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5212079" y="4896611"/>
            <a:ext cx="1990725" cy="501650"/>
            <a:chOff x="5212079" y="4896611"/>
            <a:chExt cx="1990725" cy="501650"/>
          </a:xfrm>
        </p:grpSpPr>
        <p:sp>
          <p:nvSpPr>
            <p:cNvPr id="114" name="object 114"/>
            <p:cNvSpPr/>
            <p:nvPr/>
          </p:nvSpPr>
          <p:spPr>
            <a:xfrm>
              <a:off x="5212079" y="4896611"/>
              <a:ext cx="1990344" cy="481584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5434583" y="4908803"/>
              <a:ext cx="1545336" cy="48920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5271515" y="4936235"/>
              <a:ext cx="1880615" cy="37337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7" name="object 117"/>
          <p:cNvSpPr txBox="1"/>
          <p:nvPr/>
        </p:nvSpPr>
        <p:spPr>
          <a:xfrm>
            <a:off x="5591683" y="4977765"/>
            <a:ext cx="12465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5" b="1">
                <a:solidFill>
                  <a:srgbClr val="FFFFFF"/>
                </a:solidFill>
                <a:latin typeface="Trebuchet MS"/>
                <a:cs typeface="Trebuchet MS"/>
              </a:rPr>
              <a:t>Psuedoheterosis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3160776" y="5044440"/>
            <a:ext cx="1915795" cy="1521460"/>
            <a:chOff x="3160776" y="5044440"/>
            <a:chExt cx="1915795" cy="1521460"/>
          </a:xfrm>
        </p:grpSpPr>
        <p:sp>
          <p:nvSpPr>
            <p:cNvPr id="119" name="object 119"/>
            <p:cNvSpPr/>
            <p:nvPr/>
          </p:nvSpPr>
          <p:spPr>
            <a:xfrm>
              <a:off x="3160776" y="5129784"/>
              <a:ext cx="1915668" cy="48158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3605784" y="5044440"/>
              <a:ext cx="1059180" cy="68427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3220212" y="5169408"/>
              <a:ext cx="1805939" cy="37338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3160776" y="5596128"/>
              <a:ext cx="1915668" cy="4815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3566160" y="5512308"/>
              <a:ext cx="1101852" cy="68275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3220212" y="5635752"/>
              <a:ext cx="1805939" cy="37338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3160776" y="6063996"/>
              <a:ext cx="1915668" cy="4815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3308604" y="6076188"/>
              <a:ext cx="1618488" cy="48920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3220212" y="6103620"/>
              <a:ext cx="1805939" cy="37338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8" name="object 128"/>
          <p:cNvSpPr txBox="1"/>
          <p:nvPr/>
        </p:nvSpPr>
        <p:spPr>
          <a:xfrm>
            <a:off x="3470528" y="4744339"/>
            <a:ext cx="1313815" cy="1635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540">
              <a:lnSpc>
                <a:spcPct val="100000"/>
              </a:lnSpc>
              <a:spcBef>
                <a:spcPts val="100"/>
              </a:spcBef>
            </a:pP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Heterosis</a:t>
            </a:r>
            <a:endParaRPr sz="1400">
              <a:latin typeface="Trebuchet MS"/>
              <a:cs typeface="Trebuchet MS"/>
            </a:endParaRPr>
          </a:p>
          <a:p>
            <a:pPr marL="303530">
              <a:lnSpc>
                <a:spcPts val="1590"/>
              </a:lnSpc>
              <a:spcBef>
                <a:spcPts val="1220"/>
              </a:spcBef>
            </a:pPr>
            <a:r>
              <a:rPr dirty="0" sz="1400" spc="-35" b="1">
                <a:solidFill>
                  <a:srgbClr val="FFFFFF"/>
                </a:solidFill>
                <a:latin typeface="Trebuchet MS"/>
                <a:cs typeface="Trebuchet MS"/>
              </a:rPr>
              <a:t>Mutation</a:t>
            </a:r>
            <a:endParaRPr sz="1400">
              <a:latin typeface="Trebuchet MS"/>
              <a:cs typeface="Trebuchet MS"/>
            </a:endParaRPr>
          </a:p>
          <a:p>
            <a:pPr marL="320040">
              <a:lnSpc>
                <a:spcPts val="1590"/>
              </a:lnSpc>
            </a:pPr>
            <a:r>
              <a:rPr dirty="0" sz="1400" spc="-75" b="1">
                <a:solidFill>
                  <a:srgbClr val="FFFFFF"/>
                </a:solidFill>
                <a:latin typeface="Trebuchet MS"/>
                <a:cs typeface="Trebuchet MS"/>
              </a:rPr>
              <a:t>Breeding</a:t>
            </a:r>
            <a:endParaRPr sz="1400">
              <a:latin typeface="Trebuchet MS"/>
              <a:cs typeface="Trebuchet MS"/>
            </a:endParaRPr>
          </a:p>
          <a:p>
            <a:pPr marL="320040" marR="261620" indent="-50800">
              <a:lnSpc>
                <a:spcPts val="1600"/>
              </a:lnSpc>
              <a:spcBef>
                <a:spcPts val="555"/>
              </a:spcBef>
            </a:pPr>
            <a:r>
              <a:rPr dirty="0" sz="1400" spc="-13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400" spc="-7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400" spc="-7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1400" spc="-75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400" spc="-7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00" spc="-75" b="1">
                <a:solidFill>
                  <a:srgbClr val="FFFFFF"/>
                </a:solidFill>
                <a:latin typeface="Trebuchet MS"/>
                <a:cs typeface="Trebuchet MS"/>
              </a:rPr>
              <a:t>oid</a:t>
            </a:r>
            <a:r>
              <a:rPr dirty="0" sz="1400" b="1">
                <a:solidFill>
                  <a:srgbClr val="FFFFFF"/>
                </a:solidFill>
                <a:latin typeface="Trebuchet MS"/>
                <a:cs typeface="Trebuchet MS"/>
              </a:rPr>
              <a:t>y  </a:t>
            </a:r>
            <a:r>
              <a:rPr dirty="0" sz="1400" spc="-70" b="1">
                <a:solidFill>
                  <a:srgbClr val="FFFFFF"/>
                </a:solidFill>
                <a:latin typeface="Trebuchet MS"/>
                <a:cs typeface="Trebuchet MS"/>
              </a:rPr>
              <a:t>Breeding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Green</a:t>
            </a:r>
            <a:r>
              <a:rPr dirty="0" sz="1400" spc="-2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70" b="1">
                <a:solidFill>
                  <a:srgbClr val="FFFFFF"/>
                </a:solidFill>
                <a:latin typeface="Trebuchet MS"/>
                <a:cs typeface="Trebuchet MS"/>
              </a:rPr>
              <a:t>Revolution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403" y="1444879"/>
            <a:ext cx="20161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000" spc="-22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D</a:t>
            </a:r>
            <a:r>
              <a:rPr dirty="0" u="heavy" sz="4000" spc="-22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4000" spc="-22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finiti</a:t>
            </a:r>
            <a:r>
              <a:rPr dirty="0" u="heavy" sz="4000" spc="-22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</a:t>
            </a:r>
            <a:r>
              <a:rPr dirty="0" u="heavy" sz="4000" spc="-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1979" y="2005710"/>
            <a:ext cx="8393430" cy="176911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355600" marR="5080" indent="-343535">
              <a:lnSpc>
                <a:spcPct val="93800"/>
              </a:lnSpc>
              <a:spcBef>
                <a:spcPts val="365"/>
              </a:spcBef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Economic</a:t>
            </a:r>
            <a:r>
              <a:rPr dirty="0" sz="2400" spc="-2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botany</a:t>
            </a:r>
            <a:r>
              <a:rPr dirty="0" sz="24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2400" spc="-25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study</a:t>
            </a:r>
            <a:r>
              <a:rPr dirty="0" sz="2400" spc="-1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15">
                <a:solidFill>
                  <a:srgbClr val="001F5F"/>
                </a:solidFill>
                <a:latin typeface="Arial"/>
                <a:cs typeface="Arial"/>
              </a:rPr>
              <a:t>ofthe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relationship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between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people 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2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plants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food,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001F5F"/>
                </a:solidFill>
                <a:latin typeface="Arial"/>
                <a:cs typeface="Arial"/>
              </a:rPr>
              <a:t>medicines</a:t>
            </a:r>
            <a:r>
              <a:rPr dirty="0" sz="24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2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otheruses.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940"/>
              </a:lnSpc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Economic</a:t>
            </a:r>
            <a:r>
              <a:rPr dirty="0" sz="2400" spc="-2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botany</a:t>
            </a:r>
            <a:r>
              <a:rPr dirty="0" sz="24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intersects</a:t>
            </a:r>
            <a:r>
              <a:rPr dirty="0" sz="2400" spc="-1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many</a:t>
            </a:r>
            <a:r>
              <a:rPr dirty="0" sz="2400" spc="-25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fields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such</a:t>
            </a:r>
            <a:r>
              <a:rPr dirty="0" sz="2400" spc="-3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dirty="0" sz="2400" spc="-4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agronomy,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85"/>
              </a:lnSpc>
            </a:pP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anthropology,</a:t>
            </a:r>
            <a:r>
              <a:rPr dirty="0" sz="24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archaeology,</a:t>
            </a:r>
            <a:r>
              <a:rPr dirty="0" sz="2400" spc="-2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chemistry,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trade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4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001F5F"/>
                </a:solidFill>
                <a:latin typeface="Arial"/>
                <a:cs typeface="Arial"/>
              </a:rPr>
              <a:t>commerce.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5" name="object 5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737852" y="443560"/>
            <a:ext cx="183768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60" b="1">
                <a:solidFill>
                  <a:srgbClr val="006EC0"/>
                </a:solidFill>
                <a:latin typeface="Verdana"/>
                <a:cs typeface="Verdana"/>
              </a:rPr>
              <a:t>Economic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11" name="object 11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4" name="object 4"/>
            <p:cNvSpPr/>
            <p:nvPr/>
          </p:nvSpPr>
          <p:spPr>
            <a:xfrm>
              <a:off x="1987295" y="2894076"/>
              <a:ext cx="8092440" cy="6004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87295" y="3494532"/>
              <a:ext cx="8092440" cy="600710"/>
            </a:xfrm>
            <a:custGeom>
              <a:avLst/>
              <a:gdLst/>
              <a:ahLst/>
              <a:cxnLst/>
              <a:rect l="l" t="t" r="r" b="b"/>
              <a:pathLst>
                <a:path w="8092440" h="600710">
                  <a:moveTo>
                    <a:pt x="8092440" y="0"/>
                  </a:moveTo>
                  <a:lnTo>
                    <a:pt x="0" y="0"/>
                  </a:lnTo>
                  <a:lnTo>
                    <a:pt x="0" y="600202"/>
                  </a:lnTo>
                  <a:lnTo>
                    <a:pt x="8092440" y="600202"/>
                  </a:lnTo>
                  <a:lnTo>
                    <a:pt x="809244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87295" y="4094988"/>
              <a:ext cx="8092440" cy="9936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87295" y="5088635"/>
              <a:ext cx="8092440" cy="600710"/>
            </a:xfrm>
            <a:custGeom>
              <a:avLst/>
              <a:gdLst/>
              <a:ahLst/>
              <a:cxnLst/>
              <a:rect l="l" t="t" r="r" b="b"/>
              <a:pathLst>
                <a:path w="8092440" h="600710">
                  <a:moveTo>
                    <a:pt x="8092440" y="0"/>
                  </a:moveTo>
                  <a:lnTo>
                    <a:pt x="0" y="0"/>
                  </a:lnTo>
                  <a:lnTo>
                    <a:pt x="0" y="600201"/>
                  </a:lnTo>
                  <a:lnTo>
                    <a:pt x="8092440" y="600201"/>
                  </a:lnTo>
                  <a:lnTo>
                    <a:pt x="809244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87295" y="5689091"/>
              <a:ext cx="8092440" cy="6004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60"/>
              <a:t>Economic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5403" y="696700"/>
            <a:ext cx="10576560" cy="1247140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65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u="heavy" sz="3800" spc="-19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Plant</a:t>
            </a:r>
            <a:r>
              <a:rPr dirty="0" u="heavy" sz="3800" spc="-57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800" spc="-17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Breeding</a:t>
            </a:r>
            <a:r>
              <a:rPr dirty="0" u="heavy" sz="3800" spc="-58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800" spc="-14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for</a:t>
            </a:r>
            <a:r>
              <a:rPr dirty="0" u="heavy" sz="3800" spc="-55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800" spc="-17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Developing</a:t>
            </a:r>
            <a:r>
              <a:rPr dirty="0" u="heavy" sz="3800" spc="-53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800" spc="-22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Resistance</a:t>
            </a:r>
            <a:r>
              <a:rPr dirty="0" u="heavy" sz="3800" spc="-58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800" spc="-9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to</a:t>
            </a:r>
            <a:r>
              <a:rPr dirty="0" u="heavy" sz="3800" spc="-55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800" spc="-16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diseases</a:t>
            </a:r>
            <a:endParaRPr sz="38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68500" y="2282698"/>
            <a:ext cx="8116570" cy="4013835"/>
            <a:chOff x="1968500" y="2282698"/>
            <a:chExt cx="8116570" cy="4013835"/>
          </a:xfrm>
        </p:grpSpPr>
        <p:sp>
          <p:nvSpPr>
            <p:cNvPr id="14" name="object 14"/>
            <p:cNvSpPr/>
            <p:nvPr/>
          </p:nvSpPr>
          <p:spPr>
            <a:xfrm>
              <a:off x="1981200" y="3490480"/>
              <a:ext cx="8091170" cy="2193290"/>
            </a:xfrm>
            <a:custGeom>
              <a:avLst/>
              <a:gdLst/>
              <a:ahLst/>
              <a:cxnLst/>
              <a:rect l="l" t="t" r="r" b="b"/>
              <a:pathLst>
                <a:path w="8091170" h="2193290">
                  <a:moveTo>
                    <a:pt x="8091157" y="1593215"/>
                  </a:moveTo>
                  <a:lnTo>
                    <a:pt x="4479290" y="1593215"/>
                  </a:lnTo>
                  <a:lnTo>
                    <a:pt x="1864995" y="1593215"/>
                  </a:lnTo>
                  <a:lnTo>
                    <a:pt x="0" y="1593215"/>
                  </a:lnTo>
                  <a:lnTo>
                    <a:pt x="0" y="2193277"/>
                  </a:lnTo>
                  <a:lnTo>
                    <a:pt x="1864995" y="2193277"/>
                  </a:lnTo>
                  <a:lnTo>
                    <a:pt x="4479290" y="2193277"/>
                  </a:lnTo>
                  <a:lnTo>
                    <a:pt x="8091157" y="2193277"/>
                  </a:lnTo>
                  <a:lnTo>
                    <a:pt x="8091157" y="1593215"/>
                  </a:lnTo>
                  <a:close/>
                </a:path>
                <a:path w="8091170" h="2193290">
                  <a:moveTo>
                    <a:pt x="8091157" y="0"/>
                  </a:moveTo>
                  <a:lnTo>
                    <a:pt x="4479290" y="0"/>
                  </a:lnTo>
                  <a:lnTo>
                    <a:pt x="1864995" y="0"/>
                  </a:lnTo>
                  <a:lnTo>
                    <a:pt x="0" y="0"/>
                  </a:lnTo>
                  <a:lnTo>
                    <a:pt x="0" y="600062"/>
                  </a:lnTo>
                  <a:lnTo>
                    <a:pt x="1864995" y="600062"/>
                  </a:lnTo>
                  <a:lnTo>
                    <a:pt x="4479290" y="600062"/>
                  </a:lnTo>
                  <a:lnTo>
                    <a:pt x="8091157" y="600062"/>
                  </a:lnTo>
                  <a:lnTo>
                    <a:pt x="8091157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974850" y="2890393"/>
              <a:ext cx="8103870" cy="2793365"/>
            </a:xfrm>
            <a:custGeom>
              <a:avLst/>
              <a:gdLst/>
              <a:ahLst/>
              <a:cxnLst/>
              <a:rect l="l" t="t" r="r" b="b"/>
              <a:pathLst>
                <a:path w="8103870" h="2793365">
                  <a:moveTo>
                    <a:pt x="0" y="0"/>
                  </a:moveTo>
                  <a:lnTo>
                    <a:pt x="8103870" y="0"/>
                  </a:lnTo>
                </a:path>
                <a:path w="8103870" h="2793365">
                  <a:moveTo>
                    <a:pt x="0" y="600075"/>
                  </a:moveTo>
                  <a:lnTo>
                    <a:pt x="8103870" y="600075"/>
                  </a:lnTo>
                </a:path>
                <a:path w="8103870" h="2793365">
                  <a:moveTo>
                    <a:pt x="0" y="1200150"/>
                  </a:moveTo>
                  <a:lnTo>
                    <a:pt x="8103870" y="1200150"/>
                  </a:lnTo>
                </a:path>
                <a:path w="8103870" h="2793365">
                  <a:moveTo>
                    <a:pt x="0" y="2193290"/>
                  </a:moveTo>
                  <a:lnTo>
                    <a:pt x="8103870" y="2193290"/>
                  </a:lnTo>
                </a:path>
                <a:path w="8103870" h="2793365">
                  <a:moveTo>
                    <a:pt x="0" y="2793365"/>
                  </a:moveTo>
                  <a:lnTo>
                    <a:pt x="8103870" y="2793365"/>
                  </a:lnTo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981200" y="2285873"/>
              <a:ext cx="0" cy="598170"/>
            </a:xfrm>
            <a:custGeom>
              <a:avLst/>
              <a:gdLst/>
              <a:ahLst/>
              <a:cxnLst/>
              <a:rect l="l" t="t" r="r" b="b"/>
              <a:pathLst>
                <a:path w="0" h="598169">
                  <a:moveTo>
                    <a:pt x="0" y="0"/>
                  </a:moveTo>
                  <a:lnTo>
                    <a:pt x="0" y="598169"/>
                  </a:lnTo>
                </a:path>
              </a:pathLst>
            </a:custGeom>
            <a:ln w="635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81200" y="2884043"/>
              <a:ext cx="0" cy="612775"/>
            </a:xfrm>
            <a:custGeom>
              <a:avLst/>
              <a:gdLst/>
              <a:ahLst/>
              <a:cxnLst/>
              <a:rect l="l" t="t" r="r" b="b"/>
              <a:pathLst>
                <a:path w="0" h="612775">
                  <a:moveTo>
                    <a:pt x="0" y="0"/>
                  </a:moveTo>
                  <a:lnTo>
                    <a:pt x="0" y="612775"/>
                  </a:lnTo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981200" y="3496818"/>
              <a:ext cx="0" cy="587375"/>
            </a:xfrm>
            <a:custGeom>
              <a:avLst/>
              <a:gdLst/>
              <a:ahLst/>
              <a:cxnLst/>
              <a:rect l="l" t="t" r="r" b="b"/>
              <a:pathLst>
                <a:path w="0" h="587375">
                  <a:moveTo>
                    <a:pt x="0" y="0"/>
                  </a:moveTo>
                  <a:lnTo>
                    <a:pt x="0" y="587375"/>
                  </a:lnTo>
                </a:path>
              </a:pathLst>
            </a:custGeom>
            <a:ln w="635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981200" y="4084193"/>
              <a:ext cx="0" cy="1005840"/>
            </a:xfrm>
            <a:custGeom>
              <a:avLst/>
              <a:gdLst/>
              <a:ahLst/>
              <a:cxnLst/>
              <a:rect l="l" t="t" r="r" b="b"/>
              <a:pathLst>
                <a:path w="0" h="1005839">
                  <a:moveTo>
                    <a:pt x="0" y="0"/>
                  </a:moveTo>
                  <a:lnTo>
                    <a:pt x="0" y="1005839"/>
                  </a:lnTo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81200" y="5090033"/>
              <a:ext cx="0" cy="587375"/>
            </a:xfrm>
            <a:custGeom>
              <a:avLst/>
              <a:gdLst/>
              <a:ahLst/>
              <a:cxnLst/>
              <a:rect l="l" t="t" r="r" b="b"/>
              <a:pathLst>
                <a:path w="0" h="587375">
                  <a:moveTo>
                    <a:pt x="0" y="0"/>
                  </a:moveTo>
                  <a:lnTo>
                    <a:pt x="0" y="587375"/>
                  </a:lnTo>
                </a:path>
              </a:pathLst>
            </a:custGeom>
            <a:ln w="635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981200" y="5677407"/>
              <a:ext cx="0" cy="612775"/>
            </a:xfrm>
            <a:custGeom>
              <a:avLst/>
              <a:gdLst/>
              <a:ahLst/>
              <a:cxnLst/>
              <a:rect l="l" t="t" r="r" b="b"/>
              <a:pathLst>
                <a:path w="0" h="612775">
                  <a:moveTo>
                    <a:pt x="0" y="0"/>
                  </a:moveTo>
                  <a:lnTo>
                    <a:pt x="0" y="612774"/>
                  </a:lnTo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072369" y="2285873"/>
              <a:ext cx="0" cy="598170"/>
            </a:xfrm>
            <a:custGeom>
              <a:avLst/>
              <a:gdLst/>
              <a:ahLst/>
              <a:cxnLst/>
              <a:rect l="l" t="t" r="r" b="b"/>
              <a:pathLst>
                <a:path w="0" h="598169">
                  <a:moveTo>
                    <a:pt x="0" y="0"/>
                  </a:moveTo>
                  <a:lnTo>
                    <a:pt x="0" y="598169"/>
                  </a:lnTo>
                </a:path>
              </a:pathLst>
            </a:custGeom>
            <a:ln w="635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072369" y="2884043"/>
              <a:ext cx="0" cy="612775"/>
            </a:xfrm>
            <a:custGeom>
              <a:avLst/>
              <a:gdLst/>
              <a:ahLst/>
              <a:cxnLst/>
              <a:rect l="l" t="t" r="r" b="b"/>
              <a:pathLst>
                <a:path w="0" h="612775">
                  <a:moveTo>
                    <a:pt x="0" y="0"/>
                  </a:moveTo>
                  <a:lnTo>
                    <a:pt x="0" y="612775"/>
                  </a:lnTo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072369" y="3496818"/>
              <a:ext cx="0" cy="587375"/>
            </a:xfrm>
            <a:custGeom>
              <a:avLst/>
              <a:gdLst/>
              <a:ahLst/>
              <a:cxnLst/>
              <a:rect l="l" t="t" r="r" b="b"/>
              <a:pathLst>
                <a:path w="0" h="587375">
                  <a:moveTo>
                    <a:pt x="0" y="0"/>
                  </a:moveTo>
                  <a:lnTo>
                    <a:pt x="0" y="587375"/>
                  </a:lnTo>
                </a:path>
              </a:pathLst>
            </a:custGeom>
            <a:ln w="635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072369" y="4084193"/>
              <a:ext cx="0" cy="1005840"/>
            </a:xfrm>
            <a:custGeom>
              <a:avLst/>
              <a:gdLst/>
              <a:ahLst/>
              <a:cxnLst/>
              <a:rect l="l" t="t" r="r" b="b"/>
              <a:pathLst>
                <a:path w="0" h="1005839">
                  <a:moveTo>
                    <a:pt x="0" y="0"/>
                  </a:moveTo>
                  <a:lnTo>
                    <a:pt x="0" y="1005839"/>
                  </a:lnTo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072369" y="5090033"/>
              <a:ext cx="0" cy="587375"/>
            </a:xfrm>
            <a:custGeom>
              <a:avLst/>
              <a:gdLst/>
              <a:ahLst/>
              <a:cxnLst/>
              <a:rect l="l" t="t" r="r" b="b"/>
              <a:pathLst>
                <a:path w="0" h="587375">
                  <a:moveTo>
                    <a:pt x="0" y="0"/>
                  </a:moveTo>
                  <a:lnTo>
                    <a:pt x="0" y="587375"/>
                  </a:lnTo>
                </a:path>
              </a:pathLst>
            </a:custGeom>
            <a:ln w="635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072369" y="5677407"/>
              <a:ext cx="0" cy="612775"/>
            </a:xfrm>
            <a:custGeom>
              <a:avLst/>
              <a:gdLst/>
              <a:ahLst/>
              <a:cxnLst/>
              <a:rect l="l" t="t" r="r" b="b"/>
              <a:pathLst>
                <a:path w="0" h="612775">
                  <a:moveTo>
                    <a:pt x="0" y="0"/>
                  </a:moveTo>
                  <a:lnTo>
                    <a:pt x="0" y="612774"/>
                  </a:lnTo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978025" y="2289048"/>
              <a:ext cx="8097520" cy="0"/>
            </a:xfrm>
            <a:custGeom>
              <a:avLst/>
              <a:gdLst/>
              <a:ahLst/>
              <a:cxnLst/>
              <a:rect l="l" t="t" r="r" b="b"/>
              <a:pathLst>
                <a:path w="8097520" h="0">
                  <a:moveTo>
                    <a:pt x="0" y="0"/>
                  </a:moveTo>
                  <a:lnTo>
                    <a:pt x="8097520" y="0"/>
                  </a:lnTo>
                </a:path>
              </a:pathLst>
            </a:custGeom>
            <a:ln w="635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974850" y="6283832"/>
              <a:ext cx="8103870" cy="0"/>
            </a:xfrm>
            <a:custGeom>
              <a:avLst/>
              <a:gdLst/>
              <a:ahLst/>
              <a:cxnLst/>
              <a:rect l="l" t="t" r="r" b="b"/>
              <a:pathLst>
                <a:path w="8103870" h="0">
                  <a:moveTo>
                    <a:pt x="0" y="0"/>
                  </a:moveTo>
                  <a:lnTo>
                    <a:pt x="8103870" y="0"/>
                  </a:lnTo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2160777" y="2424429"/>
            <a:ext cx="558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93438" y="2424429"/>
            <a:ext cx="768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24066" y="2424429"/>
            <a:ext cx="25323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Resistance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diseases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60777" y="2972561"/>
            <a:ext cx="685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Whe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93438" y="2972561"/>
            <a:ext cx="7346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mg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ri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24066" y="2972561"/>
            <a:ext cx="2920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Leaf and Stripe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rust,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hill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bunt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60777" y="3520262"/>
            <a:ext cx="9010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Br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ss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93438" y="3520262"/>
            <a:ext cx="1441450" cy="567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Pusa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swarnim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0"/>
              </a:lnSpc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(Kara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rai)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89597" y="3520262"/>
            <a:ext cx="10496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White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rust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60777" y="4354779"/>
            <a:ext cx="11474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Cauliflower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93438" y="4354779"/>
            <a:ext cx="19037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Pusa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Shubhra,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Pusa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snowball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K-1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624066" y="4636770"/>
            <a:ext cx="3311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Black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rot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and curl blight black</a:t>
            </a:r>
            <a:r>
              <a:rPr dirty="0" sz="1800" spc="-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rot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60777" y="5165801"/>
            <a:ext cx="8509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Co</a:t>
            </a:r>
            <a:r>
              <a:rPr dirty="0" sz="1800" spc="-55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93438" y="5165801"/>
            <a:ext cx="12528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Pusa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Komal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24066" y="5165801"/>
            <a:ext cx="15176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Bacterial</a:t>
            </a:r>
            <a:r>
              <a:rPr dirty="0" sz="18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blight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60777" y="5715101"/>
            <a:ext cx="518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li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93438" y="5715101"/>
            <a:ext cx="17189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Pusa</a:t>
            </a:r>
            <a:r>
              <a:rPr dirty="0" sz="18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Sadabahar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24066" y="5715101"/>
            <a:ext cx="28759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Chilly mosaic virus,</a:t>
            </a:r>
            <a:r>
              <a:rPr dirty="0" sz="1800" spc="-1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Tobacco 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mosaic virus and Leaf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curl.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9500616" y="333756"/>
            <a:ext cx="2319655" cy="1390015"/>
            <a:chOff x="9500616" y="333756"/>
            <a:chExt cx="2319655" cy="1390015"/>
          </a:xfrm>
        </p:grpSpPr>
        <p:sp>
          <p:nvSpPr>
            <p:cNvPr id="49" name="object 49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0003536" y="1184147"/>
              <a:ext cx="934212" cy="4770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0445496" y="1184147"/>
              <a:ext cx="624840" cy="4770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0578084" y="1184147"/>
              <a:ext cx="1132331" cy="4770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/>
          <p:nvPr/>
        </p:nvSpPr>
        <p:spPr>
          <a:xfrm>
            <a:off x="3651504" y="2292095"/>
            <a:ext cx="2833370" cy="3997325"/>
          </a:xfrm>
          <a:custGeom>
            <a:avLst/>
            <a:gdLst/>
            <a:ahLst/>
            <a:cxnLst/>
            <a:rect l="l" t="t" r="r" b="b"/>
            <a:pathLst>
              <a:path w="2833370" h="3997325">
                <a:moveTo>
                  <a:pt x="114300" y="114300"/>
                </a:moveTo>
                <a:lnTo>
                  <a:pt x="104775" y="95250"/>
                </a:lnTo>
                <a:lnTo>
                  <a:pt x="57150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3882847"/>
                </a:lnTo>
                <a:lnTo>
                  <a:pt x="0" y="3882847"/>
                </a:lnTo>
                <a:lnTo>
                  <a:pt x="57150" y="3997172"/>
                </a:lnTo>
                <a:lnTo>
                  <a:pt x="104775" y="3901922"/>
                </a:lnTo>
                <a:lnTo>
                  <a:pt x="114300" y="3882847"/>
                </a:lnTo>
                <a:lnTo>
                  <a:pt x="76200" y="3882847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  <a:path w="2833370" h="3997325">
                <a:moveTo>
                  <a:pt x="2833116" y="114300"/>
                </a:moveTo>
                <a:lnTo>
                  <a:pt x="2823591" y="95250"/>
                </a:lnTo>
                <a:lnTo>
                  <a:pt x="2775966" y="0"/>
                </a:lnTo>
                <a:lnTo>
                  <a:pt x="2718816" y="114300"/>
                </a:lnTo>
                <a:lnTo>
                  <a:pt x="2756916" y="114300"/>
                </a:lnTo>
                <a:lnTo>
                  <a:pt x="2756916" y="3882847"/>
                </a:lnTo>
                <a:lnTo>
                  <a:pt x="2718816" y="3882847"/>
                </a:lnTo>
                <a:lnTo>
                  <a:pt x="2775966" y="3997172"/>
                </a:lnTo>
                <a:lnTo>
                  <a:pt x="2823591" y="3901922"/>
                </a:lnTo>
                <a:lnTo>
                  <a:pt x="2833116" y="3882847"/>
                </a:lnTo>
                <a:lnTo>
                  <a:pt x="2795016" y="3882847"/>
                </a:lnTo>
                <a:lnTo>
                  <a:pt x="2795016" y="114300"/>
                </a:lnTo>
                <a:lnTo>
                  <a:pt x="2833116" y="114300"/>
                </a:lnTo>
                <a:close/>
              </a:path>
            </a:pathLst>
          </a:custGeom>
          <a:solidFill>
            <a:srgbClr val="5B9BD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981200" y="3645408"/>
            <a:ext cx="8105140" cy="1784985"/>
            <a:chOff x="1981200" y="3645408"/>
            <a:chExt cx="8105140" cy="1784985"/>
          </a:xfrm>
        </p:grpSpPr>
        <p:sp>
          <p:nvSpPr>
            <p:cNvPr id="4" name="object 4"/>
            <p:cNvSpPr/>
            <p:nvPr/>
          </p:nvSpPr>
          <p:spPr>
            <a:xfrm>
              <a:off x="1987295" y="4628388"/>
              <a:ext cx="8092440" cy="7955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87295" y="4628388"/>
              <a:ext cx="8092440" cy="795655"/>
            </a:xfrm>
            <a:custGeom>
              <a:avLst/>
              <a:gdLst/>
              <a:ahLst/>
              <a:cxnLst/>
              <a:rect l="l" t="t" r="r" b="b"/>
              <a:pathLst>
                <a:path w="8092440" h="795654">
                  <a:moveTo>
                    <a:pt x="0" y="795401"/>
                  </a:moveTo>
                  <a:lnTo>
                    <a:pt x="8092440" y="795401"/>
                  </a:lnTo>
                  <a:lnTo>
                    <a:pt x="8092440" y="0"/>
                  </a:lnTo>
                  <a:lnTo>
                    <a:pt x="0" y="0"/>
                  </a:lnTo>
                  <a:lnTo>
                    <a:pt x="0" y="795401"/>
                  </a:lnTo>
                  <a:close/>
                </a:path>
              </a:pathLst>
            </a:custGeom>
            <a:ln w="12192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87295" y="3648456"/>
              <a:ext cx="8092440" cy="986155"/>
            </a:xfrm>
            <a:custGeom>
              <a:avLst/>
              <a:gdLst/>
              <a:ahLst/>
              <a:cxnLst/>
              <a:rect l="l" t="t" r="r" b="b"/>
              <a:pathLst>
                <a:path w="8092440" h="986154">
                  <a:moveTo>
                    <a:pt x="8092440" y="0"/>
                  </a:moveTo>
                  <a:lnTo>
                    <a:pt x="0" y="0"/>
                  </a:lnTo>
                  <a:lnTo>
                    <a:pt x="0" y="985901"/>
                  </a:lnTo>
                  <a:lnTo>
                    <a:pt x="8092440" y="985901"/>
                  </a:lnTo>
                  <a:lnTo>
                    <a:pt x="809244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87295" y="3648456"/>
              <a:ext cx="8092440" cy="986155"/>
            </a:xfrm>
            <a:custGeom>
              <a:avLst/>
              <a:gdLst/>
              <a:ahLst/>
              <a:cxnLst/>
              <a:rect l="l" t="t" r="r" b="b"/>
              <a:pathLst>
                <a:path w="8092440" h="986154">
                  <a:moveTo>
                    <a:pt x="0" y="985901"/>
                  </a:moveTo>
                  <a:lnTo>
                    <a:pt x="8092440" y="985901"/>
                  </a:lnTo>
                  <a:lnTo>
                    <a:pt x="8092440" y="0"/>
                  </a:lnTo>
                  <a:lnTo>
                    <a:pt x="0" y="0"/>
                  </a:lnTo>
                  <a:lnTo>
                    <a:pt x="0" y="985901"/>
                  </a:lnTo>
                  <a:close/>
                </a:path>
              </a:pathLst>
            </a:custGeom>
            <a:ln w="609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9" name="object 9"/>
            <p:cNvSpPr/>
            <p:nvPr/>
          </p:nvSpPr>
          <p:spPr>
            <a:xfrm>
              <a:off x="1987295" y="2447544"/>
              <a:ext cx="8092440" cy="6004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87295" y="2447544"/>
              <a:ext cx="8092440" cy="600710"/>
            </a:xfrm>
            <a:custGeom>
              <a:avLst/>
              <a:gdLst/>
              <a:ahLst/>
              <a:cxnLst/>
              <a:rect l="l" t="t" r="r" b="b"/>
              <a:pathLst>
                <a:path w="8092440" h="600710">
                  <a:moveTo>
                    <a:pt x="0" y="600201"/>
                  </a:moveTo>
                  <a:lnTo>
                    <a:pt x="8092440" y="600201"/>
                  </a:lnTo>
                  <a:lnTo>
                    <a:pt x="8092440" y="0"/>
                  </a:lnTo>
                  <a:lnTo>
                    <a:pt x="0" y="0"/>
                  </a:lnTo>
                  <a:lnTo>
                    <a:pt x="0" y="600201"/>
                  </a:lnTo>
                  <a:close/>
                </a:path>
              </a:pathLst>
            </a:custGeom>
            <a:ln w="609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87295" y="3048000"/>
              <a:ext cx="8092440" cy="7955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87295" y="3048000"/>
              <a:ext cx="8092440" cy="795655"/>
            </a:xfrm>
            <a:custGeom>
              <a:avLst/>
              <a:gdLst/>
              <a:ahLst/>
              <a:cxnLst/>
              <a:rect l="l" t="t" r="r" b="b"/>
              <a:pathLst>
                <a:path w="8092440" h="795654">
                  <a:moveTo>
                    <a:pt x="0" y="795401"/>
                  </a:moveTo>
                  <a:lnTo>
                    <a:pt x="8092440" y="795401"/>
                  </a:lnTo>
                  <a:lnTo>
                    <a:pt x="8092440" y="0"/>
                  </a:lnTo>
                  <a:lnTo>
                    <a:pt x="0" y="0"/>
                  </a:lnTo>
                  <a:lnTo>
                    <a:pt x="0" y="795401"/>
                  </a:lnTo>
                  <a:close/>
                </a:path>
              </a:pathLst>
            </a:custGeom>
            <a:ln w="12192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60"/>
              <a:t>Economic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19" name="object 19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965403" y="662125"/>
            <a:ext cx="10576560" cy="1285240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2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u="heavy" sz="3600" spc="-18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Plant</a:t>
            </a:r>
            <a:r>
              <a:rPr dirty="0" u="heavy" sz="3600" spc="-5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600" spc="-1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Breeding</a:t>
            </a:r>
            <a:r>
              <a:rPr dirty="0" u="heavy" sz="3600" spc="-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600" spc="-1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for</a:t>
            </a:r>
            <a:r>
              <a:rPr dirty="0" u="heavy" sz="3600" spc="-5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600" spc="-1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Developing</a:t>
            </a:r>
            <a:r>
              <a:rPr dirty="0" u="heavy" sz="3600" spc="-5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600" spc="-2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Resistance</a:t>
            </a:r>
            <a:r>
              <a:rPr dirty="0" u="heavy" sz="3600" spc="-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600" spc="-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to</a:t>
            </a:r>
            <a:r>
              <a:rPr dirty="0" u="heavy" sz="3600" spc="-50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600" spc="-1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insect</a:t>
            </a:r>
            <a:r>
              <a:rPr dirty="0" u="heavy" sz="3600" spc="-5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600" spc="-1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pest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90344" y="2582417"/>
            <a:ext cx="2289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Crop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17491" y="2582417"/>
            <a:ext cx="2091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Variety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46520" y="2582417"/>
            <a:ext cx="36302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13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Insect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pests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17491" y="3130677"/>
            <a:ext cx="2091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Pusa</a:t>
            </a:r>
            <a:r>
              <a:rPr dirty="0" sz="1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Gaurav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46520" y="3130677"/>
            <a:ext cx="36271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135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Aphids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93392" y="3130677"/>
            <a:ext cx="22860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097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Brassica</a:t>
            </a:r>
            <a:endParaRPr sz="1800">
              <a:latin typeface="Arial"/>
              <a:cs typeface="Arial"/>
            </a:endParaRPr>
          </a:p>
          <a:p>
            <a:pPr marL="180975">
              <a:lnSpc>
                <a:spcPct val="100000"/>
              </a:lnSpc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(rapeseed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mustard)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90344" y="3849496"/>
            <a:ext cx="2289175" cy="772795"/>
          </a:xfrm>
          <a:prstGeom prst="rect">
            <a:avLst/>
          </a:prstGeom>
          <a:solidFill>
            <a:srgbClr val="9DC3E6"/>
          </a:solidFill>
        </p:spPr>
        <p:txBody>
          <a:bodyPr wrap="square" lIns="0" tIns="117475" rIns="0" bIns="0" rtlCol="0" vert="horz">
            <a:spAutoFit/>
          </a:bodyPr>
          <a:lstStyle/>
          <a:p>
            <a:pPr marL="184150">
              <a:lnSpc>
                <a:spcPct val="100000"/>
              </a:lnSpc>
              <a:spcBef>
                <a:spcPts val="925"/>
              </a:spcBef>
            </a:pP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Flat</a:t>
            </a:r>
            <a:r>
              <a:rPr dirty="0" sz="18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been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46520" y="3849496"/>
            <a:ext cx="3630295" cy="772795"/>
          </a:xfrm>
          <a:prstGeom prst="rect">
            <a:avLst/>
          </a:prstGeom>
          <a:solidFill>
            <a:srgbClr val="9DC3E6"/>
          </a:solidFill>
        </p:spPr>
        <p:txBody>
          <a:bodyPr wrap="square" lIns="0" tIns="117475" rIns="0" bIns="0" rtlCol="0" vert="horz">
            <a:spAutoFit/>
          </a:bodyPr>
          <a:lstStyle/>
          <a:p>
            <a:pPr marL="255270">
              <a:lnSpc>
                <a:spcPct val="100000"/>
              </a:lnSpc>
              <a:spcBef>
                <a:spcPts val="925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Jassids, aphids and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fruit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borer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17491" y="3849496"/>
            <a:ext cx="2091055" cy="772795"/>
          </a:xfrm>
          <a:prstGeom prst="rect">
            <a:avLst/>
          </a:prstGeom>
          <a:solidFill>
            <a:srgbClr val="9DC3E6"/>
          </a:solidFill>
        </p:spPr>
        <p:txBody>
          <a:bodyPr wrap="square" lIns="0" tIns="117475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925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Pusa Sem</a:t>
            </a:r>
            <a:r>
              <a:rPr dirty="0" sz="1800" spc="-1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Pusa Sem</a:t>
            </a:r>
            <a:r>
              <a:rPr dirty="0" sz="1800" spc="-1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93392" y="4777562"/>
            <a:ext cx="22860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097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Okra</a:t>
            </a:r>
            <a:r>
              <a:rPr dirty="0" sz="18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(Bhindi)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46520" y="4777562"/>
            <a:ext cx="36271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13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Shoot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Fruit</a:t>
            </a:r>
            <a:r>
              <a:rPr dirty="0" sz="1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borer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17491" y="4777562"/>
            <a:ext cx="20910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Pusa</a:t>
            </a:r>
            <a:r>
              <a:rPr dirty="0" sz="1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Sawani</a:t>
            </a:r>
            <a:endParaRPr sz="18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Pusa</a:t>
            </a:r>
            <a:r>
              <a:rPr dirty="0" sz="1800" spc="-2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A-4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241292" y="2447543"/>
            <a:ext cx="2243455" cy="2976245"/>
          </a:xfrm>
          <a:custGeom>
            <a:avLst/>
            <a:gdLst/>
            <a:ahLst/>
            <a:cxnLst/>
            <a:rect l="l" t="t" r="r" b="b"/>
            <a:pathLst>
              <a:path w="2243454" h="2976245">
                <a:moveTo>
                  <a:pt x="114300" y="114300"/>
                </a:moveTo>
                <a:lnTo>
                  <a:pt x="104775" y="95250"/>
                </a:lnTo>
                <a:lnTo>
                  <a:pt x="57150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2861945"/>
                </a:lnTo>
                <a:lnTo>
                  <a:pt x="0" y="2861945"/>
                </a:lnTo>
                <a:lnTo>
                  <a:pt x="57150" y="2976245"/>
                </a:lnTo>
                <a:lnTo>
                  <a:pt x="104775" y="2880995"/>
                </a:lnTo>
                <a:lnTo>
                  <a:pt x="114300" y="2861945"/>
                </a:lnTo>
                <a:lnTo>
                  <a:pt x="76200" y="2861945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  <a:path w="2243454" h="2976245">
                <a:moveTo>
                  <a:pt x="2243328" y="114300"/>
                </a:moveTo>
                <a:lnTo>
                  <a:pt x="2233803" y="95250"/>
                </a:lnTo>
                <a:lnTo>
                  <a:pt x="2186178" y="0"/>
                </a:lnTo>
                <a:lnTo>
                  <a:pt x="2129028" y="114300"/>
                </a:lnTo>
                <a:lnTo>
                  <a:pt x="2167128" y="114300"/>
                </a:lnTo>
                <a:lnTo>
                  <a:pt x="2167128" y="2861945"/>
                </a:lnTo>
                <a:lnTo>
                  <a:pt x="2129028" y="2861945"/>
                </a:lnTo>
                <a:lnTo>
                  <a:pt x="2186178" y="2976245"/>
                </a:lnTo>
                <a:lnTo>
                  <a:pt x="2233803" y="2880995"/>
                </a:lnTo>
                <a:lnTo>
                  <a:pt x="2243328" y="2861945"/>
                </a:lnTo>
                <a:lnTo>
                  <a:pt x="2205228" y="2861945"/>
                </a:lnTo>
                <a:lnTo>
                  <a:pt x="2205228" y="114300"/>
                </a:lnTo>
                <a:lnTo>
                  <a:pt x="2243328" y="114300"/>
                </a:lnTo>
                <a:close/>
              </a:path>
            </a:pathLst>
          </a:custGeom>
          <a:solidFill>
            <a:srgbClr val="5B9BD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3" name="object 3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737852" y="443560"/>
            <a:ext cx="183768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60" b="1">
                <a:solidFill>
                  <a:srgbClr val="006EC0"/>
                </a:solidFill>
                <a:latin typeface="Verdana"/>
                <a:cs typeface="Verdana"/>
              </a:rPr>
              <a:t>Economic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7" name="object 7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1580388"/>
            <a:ext cx="11174095" cy="4753610"/>
            <a:chOff x="0" y="1580388"/>
            <a:chExt cx="11174095" cy="4753610"/>
          </a:xfrm>
        </p:grpSpPr>
        <p:sp>
          <p:nvSpPr>
            <p:cNvPr id="12" name="object 12"/>
            <p:cNvSpPr/>
            <p:nvPr/>
          </p:nvSpPr>
          <p:spPr>
            <a:xfrm>
              <a:off x="0" y="5113020"/>
              <a:ext cx="11173967" cy="12207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51560" y="1580388"/>
              <a:ext cx="10058400" cy="46893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3" name="object 3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737852" y="443560"/>
            <a:ext cx="183768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60" b="1">
                <a:solidFill>
                  <a:srgbClr val="006EC0"/>
                </a:solidFill>
                <a:latin typeface="Verdana"/>
                <a:cs typeface="Verdana"/>
              </a:rPr>
              <a:t>Economic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7" name="object 7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3505" y="1129665"/>
            <a:ext cx="4688840" cy="4397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054"/>
              </a:lnSpc>
              <a:spcBef>
                <a:spcPts val="100"/>
              </a:spcBef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5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Indian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Plant 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Breeders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890"/>
              </a:lnSpc>
            </a:pPr>
            <a:r>
              <a:rPr dirty="0" sz="3600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7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National 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Bureau </a:t>
            </a:r>
            <a:r>
              <a:rPr dirty="0" sz="2400" spc="-1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2400" spc="-45">
                <a:solidFill>
                  <a:srgbClr val="001F5F"/>
                </a:solidFill>
                <a:latin typeface="Arial"/>
                <a:cs typeface="Arial"/>
              </a:rPr>
              <a:t>plant </a:t>
            </a:r>
            <a:r>
              <a:rPr dirty="0" sz="2400" spc="-100">
                <a:solidFill>
                  <a:srgbClr val="001F5F"/>
                </a:solidFill>
                <a:latin typeface="Arial"/>
                <a:cs typeface="Arial"/>
              </a:rPr>
              <a:t>Genetic</a:t>
            </a:r>
            <a:endParaRPr sz="2400">
              <a:latin typeface="Arial"/>
              <a:cs typeface="Arial"/>
            </a:endParaRPr>
          </a:p>
          <a:p>
            <a:pPr marL="367665">
              <a:lnSpc>
                <a:spcPts val="2335"/>
              </a:lnSpc>
            </a:pPr>
            <a:r>
              <a:rPr dirty="0" sz="2400" spc="-165">
                <a:solidFill>
                  <a:srgbClr val="001F5F"/>
                </a:solidFill>
                <a:latin typeface="Arial"/>
                <a:cs typeface="Arial"/>
              </a:rPr>
              <a:t>Resources</a:t>
            </a:r>
            <a:r>
              <a:rPr dirty="0" sz="2400" spc="-3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29">
                <a:solidFill>
                  <a:srgbClr val="001F5F"/>
                </a:solidFill>
                <a:latin typeface="Arial"/>
                <a:cs typeface="Arial"/>
              </a:rPr>
              <a:t>(NBPGR)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529"/>
              </a:lnSpc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50">
                <a:solidFill>
                  <a:srgbClr val="001F5F"/>
                </a:solidFill>
                <a:latin typeface="Arial"/>
                <a:cs typeface="Arial"/>
              </a:rPr>
              <a:t>Gamma</a:t>
            </a:r>
            <a:r>
              <a:rPr dirty="0" sz="2400" spc="-3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Garden</a:t>
            </a:r>
            <a:r>
              <a:rPr dirty="0" sz="2400" spc="-2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dirty="0" sz="2400" spc="-1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Atomic</a:t>
            </a:r>
            <a:r>
              <a:rPr dirty="0" sz="2400" spc="-3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Garden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650"/>
              </a:lnSpc>
            </a:pPr>
            <a:r>
              <a:rPr dirty="0" sz="3600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5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85">
                <a:solidFill>
                  <a:srgbClr val="001F5F"/>
                </a:solidFill>
                <a:latin typeface="Arial"/>
                <a:cs typeface="Arial"/>
              </a:rPr>
              <a:t>NORIN 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10</a:t>
            </a:r>
            <a:endParaRPr sz="2400">
              <a:latin typeface="Arial"/>
              <a:cs typeface="Arial"/>
            </a:endParaRPr>
          </a:p>
          <a:p>
            <a:pPr marL="437515" marR="1104265" indent="-425450">
              <a:lnSpc>
                <a:spcPct val="88800"/>
              </a:lnSpc>
              <a:spcBef>
                <a:spcPts val="225"/>
              </a:spcBef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Father</a:t>
            </a:r>
            <a:r>
              <a:rPr dirty="0" sz="2400" spc="-2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24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green</a:t>
            </a:r>
            <a:r>
              <a:rPr dirty="0" sz="2400" spc="-4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revolution 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Norman</a:t>
            </a:r>
            <a:r>
              <a:rPr dirty="0" sz="2400" spc="-2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45">
                <a:solidFill>
                  <a:srgbClr val="001F5F"/>
                </a:solidFill>
                <a:latin typeface="Arial"/>
                <a:cs typeface="Arial"/>
              </a:rPr>
              <a:t>E.Borlaug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89200"/>
              </a:lnSpc>
              <a:spcBef>
                <a:spcPts val="10"/>
              </a:spcBef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Father</a:t>
            </a:r>
            <a:r>
              <a:rPr dirty="0" sz="2400" spc="-25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green</a:t>
            </a:r>
            <a:r>
              <a:rPr dirty="0" sz="2400" spc="-2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revolution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2400" spc="-409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INDIA  </a:t>
            </a:r>
            <a:r>
              <a:rPr dirty="0" sz="2400" spc="-135">
                <a:solidFill>
                  <a:srgbClr val="001F5F"/>
                </a:solidFill>
                <a:latin typeface="Arial"/>
                <a:cs typeface="Arial"/>
              </a:rPr>
              <a:t>Dr.M.S.Swaminathan.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960"/>
              </a:lnSpc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459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Nel </a:t>
            </a:r>
            <a:r>
              <a:rPr dirty="0" sz="2400" spc="-155">
                <a:solidFill>
                  <a:srgbClr val="001F5F"/>
                </a:solidFill>
                <a:latin typeface="Arial"/>
                <a:cs typeface="Arial"/>
              </a:rPr>
              <a:t>Jayaraman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2251" y="737616"/>
            <a:ext cx="5390388" cy="5330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3" name="object 3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737852" y="443560"/>
            <a:ext cx="183768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60" b="1">
                <a:solidFill>
                  <a:srgbClr val="006EC0"/>
                </a:solidFill>
                <a:latin typeface="Verdana"/>
                <a:cs typeface="Verdana"/>
              </a:rPr>
              <a:t>Economic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7" name="object 7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1668" y="502919"/>
            <a:ext cx="9276588" cy="6187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3" name="object 3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737852" y="443560"/>
            <a:ext cx="183768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60" b="1">
                <a:solidFill>
                  <a:srgbClr val="006EC0"/>
                </a:solidFill>
                <a:latin typeface="Verdana"/>
                <a:cs typeface="Verdana"/>
              </a:rPr>
              <a:t>Economic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7" name="object 7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8515" y="263652"/>
            <a:ext cx="10540365" cy="6326505"/>
            <a:chOff x="318515" y="263652"/>
            <a:chExt cx="10540365" cy="6326505"/>
          </a:xfrm>
        </p:grpSpPr>
        <p:sp>
          <p:nvSpPr>
            <p:cNvPr id="12" name="object 12"/>
            <p:cNvSpPr/>
            <p:nvPr/>
          </p:nvSpPr>
          <p:spPr>
            <a:xfrm>
              <a:off x="3124199" y="333756"/>
              <a:ext cx="7734300" cy="55763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18515" y="263652"/>
              <a:ext cx="4997196" cy="63261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5403" y="1382394"/>
            <a:ext cx="4580890" cy="386207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214629">
              <a:lnSpc>
                <a:spcPts val="4500"/>
              </a:lnSpc>
              <a:spcBef>
                <a:spcPts val="495"/>
              </a:spcBef>
            </a:pPr>
            <a:r>
              <a:rPr dirty="0" u="heavy" sz="4000" spc="-22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Relationship</a:t>
            </a:r>
            <a:r>
              <a:rPr dirty="0" u="heavy" sz="4000" spc="-4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4000" spc="-2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between </a:t>
            </a:r>
            <a:r>
              <a:rPr dirty="0" sz="4000" spc="-2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u="heavy" sz="4000" spc="-1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humans </a:t>
            </a:r>
            <a:r>
              <a:rPr dirty="0" u="heavy" sz="4000" spc="-1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and</a:t>
            </a:r>
            <a:r>
              <a:rPr dirty="0" u="heavy" sz="4000" spc="-10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4000" spc="-18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plants</a:t>
            </a:r>
            <a:endParaRPr sz="4000">
              <a:latin typeface="Trebuchet MS"/>
              <a:cs typeface="Trebuchet MS"/>
            </a:endParaRPr>
          </a:p>
          <a:p>
            <a:pPr algn="just" marL="48895" marR="5080">
              <a:lnSpc>
                <a:spcPct val="100000"/>
              </a:lnSpc>
              <a:spcBef>
                <a:spcPts val="650"/>
              </a:spcBef>
            </a:pPr>
            <a:r>
              <a:rPr dirty="0" sz="2400" spc="-100">
                <a:solidFill>
                  <a:srgbClr val="001F5F"/>
                </a:solidFill>
                <a:latin typeface="Arial"/>
                <a:cs typeface="Arial"/>
              </a:rPr>
              <a:t>Relationship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between </a:t>
            </a: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humans 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and 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plants </a:t>
            </a:r>
            <a:r>
              <a:rPr dirty="0" sz="2400" spc="-100">
                <a:solidFill>
                  <a:srgbClr val="001F5F"/>
                </a:solidFill>
                <a:latin typeface="Arial"/>
                <a:cs typeface="Arial"/>
              </a:rPr>
              <a:t>co-existed </a:t>
            </a: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several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hundreds  </a:t>
            </a:r>
            <a:r>
              <a:rPr dirty="0" sz="2400" spc="-1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years 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ago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selecting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many 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wild 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plants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trial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error,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dirty="0" sz="24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have  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led </a:t>
            </a:r>
            <a:r>
              <a:rPr dirty="0" sz="2400" spc="1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development </a:t>
            </a:r>
            <a:r>
              <a:rPr dirty="0" sz="2400" spc="-1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humans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Arial"/>
                <a:cs typeface="Arial"/>
              </a:rPr>
              <a:t>their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civilization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in 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many</a:t>
            </a:r>
            <a:r>
              <a:rPr dirty="0" sz="2400" spc="-2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ways.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5" name="object 5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60"/>
              <a:t>Economic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11" name="object 11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403" y="1291285"/>
            <a:ext cx="516953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04" b="0">
                <a:solidFill>
                  <a:srgbClr val="FFFFFF"/>
                </a:solidFill>
                <a:latin typeface="Trebuchet MS"/>
                <a:cs typeface="Trebuchet MS"/>
              </a:rPr>
              <a:t>Domestication </a:t>
            </a:r>
            <a:r>
              <a:rPr dirty="0" sz="4800" spc="-114" b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4800" spc="-869" b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800" spc="-225" b="0">
                <a:solidFill>
                  <a:srgbClr val="FFFFFF"/>
                </a:solidFill>
                <a:latin typeface="Trebuchet MS"/>
                <a:cs typeface="Trebuchet MS"/>
              </a:rPr>
              <a:t>plants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1979" y="2006600"/>
            <a:ext cx="8524875" cy="128143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355600" marR="5080" indent="-343535">
              <a:lnSpc>
                <a:spcPct val="96800"/>
              </a:lnSpc>
              <a:spcBef>
                <a:spcPts val="235"/>
              </a:spcBef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2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Domestication</a:t>
            </a:r>
            <a:r>
              <a:rPr dirty="0" sz="2400" spc="-2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2400" spc="-2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process</a:t>
            </a:r>
            <a:r>
              <a:rPr dirty="0" sz="2400" spc="-2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bringing</a:t>
            </a:r>
            <a:r>
              <a:rPr dirty="0" sz="2400" spc="-1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wild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001F5F"/>
                </a:solidFill>
                <a:latin typeface="Arial"/>
                <a:cs typeface="Arial"/>
              </a:rPr>
              <a:t>plant</a:t>
            </a:r>
            <a:r>
              <a:rPr dirty="0" sz="24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Arial"/>
                <a:cs typeface="Arial"/>
              </a:rPr>
              <a:t>into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001F5F"/>
                </a:solidFill>
                <a:latin typeface="Arial"/>
                <a:cs typeface="Arial"/>
              </a:rPr>
              <a:t>cultivation 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through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careful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selection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genetic </a:t>
            </a:r>
            <a:r>
              <a:rPr dirty="0" sz="2400" spc="-40">
                <a:solidFill>
                  <a:srgbClr val="001F5F"/>
                </a:solidFill>
                <a:latin typeface="Arial"/>
                <a:cs typeface="Arial"/>
              </a:rPr>
              <a:t>alteration </a:t>
            </a:r>
            <a:r>
              <a:rPr dirty="0" sz="2400" spc="1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provide 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food 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2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other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benefits</a:t>
            </a:r>
            <a:r>
              <a:rPr dirty="0" sz="2400" spc="-1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2400" spc="-3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human.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5" name="object 5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737852" y="443560"/>
            <a:ext cx="183768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60" b="1">
                <a:solidFill>
                  <a:srgbClr val="006EC0"/>
                </a:solidFill>
                <a:latin typeface="Verdana"/>
                <a:cs typeface="Verdana"/>
              </a:rPr>
              <a:t>Economic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11" name="object 11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403" y="1444879"/>
            <a:ext cx="40608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000" spc="-1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Origin</a:t>
            </a:r>
            <a:r>
              <a:rPr dirty="0" u="heavy" sz="4000" spc="-40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4000" spc="-18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ofAgriculture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1979" y="2165096"/>
            <a:ext cx="4920615" cy="417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5">
                <a:solidFill>
                  <a:srgbClr val="001F5F"/>
                </a:solidFill>
                <a:latin typeface="Arial"/>
                <a:cs typeface="Arial"/>
              </a:rPr>
              <a:t>According </a:t>
            </a:r>
            <a:r>
              <a:rPr dirty="0" sz="2400" spc="15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archeological  </a:t>
            </a:r>
            <a:r>
              <a:rPr dirty="0" sz="2400" spc="-100">
                <a:solidFill>
                  <a:srgbClr val="001F5F"/>
                </a:solidFill>
                <a:latin typeface="Arial"/>
                <a:cs typeface="Arial"/>
              </a:rPr>
              <a:t>evidence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agriculture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initiated 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from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dirty="0" sz="2400" spc="-10">
                <a:solidFill>
                  <a:srgbClr val="001F5F"/>
                </a:solidFill>
                <a:latin typeface="Arial"/>
                <a:cs typeface="Arial"/>
              </a:rPr>
              <a:t>fertile </a:t>
            </a:r>
            <a:r>
              <a:rPr dirty="0" sz="2400" spc="-105">
                <a:solidFill>
                  <a:srgbClr val="001F5F"/>
                </a:solidFill>
                <a:latin typeface="Arial"/>
                <a:cs typeface="Arial"/>
              </a:rPr>
              <a:t>crescent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region 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around  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Tigris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Euphrates </a:t>
            </a:r>
            <a:r>
              <a:rPr dirty="0" sz="2400" spc="-35">
                <a:solidFill>
                  <a:srgbClr val="001F5F"/>
                </a:solidFill>
                <a:latin typeface="Arial"/>
                <a:cs typeface="Arial"/>
              </a:rPr>
              <a:t>river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va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eys, 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approximately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about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12,000</a:t>
            </a:r>
            <a:r>
              <a:rPr dirty="0" sz="2400" spc="-3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yearsago.</a:t>
            </a:r>
            <a:endParaRPr sz="2400">
              <a:latin typeface="Arial"/>
              <a:cs typeface="Arial"/>
            </a:endParaRPr>
          </a:p>
          <a:p>
            <a:pPr algn="just" marL="12700" marR="10160">
              <a:lnSpc>
                <a:spcPct val="100000"/>
              </a:lnSpc>
              <a:spcBef>
                <a:spcPts val="1010"/>
              </a:spcBef>
            </a:pP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Greek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2400" spc="-160">
                <a:solidFill>
                  <a:srgbClr val="001F5F"/>
                </a:solidFill>
                <a:latin typeface="Arial"/>
                <a:cs typeface="Arial"/>
              </a:rPr>
              <a:t>Roman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naturalists </a:t>
            </a:r>
            <a:r>
              <a:rPr dirty="0" sz="2400" spc="-45">
                <a:solidFill>
                  <a:srgbClr val="001F5F"/>
                </a:solidFill>
                <a:latin typeface="Arial"/>
                <a:cs typeface="Arial"/>
              </a:rPr>
              <a:t>like  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Theophrastus, Dioscorides, </a:t>
            </a:r>
            <a:r>
              <a:rPr dirty="0" sz="2400" spc="-105">
                <a:solidFill>
                  <a:srgbClr val="001F5F"/>
                </a:solidFill>
                <a:latin typeface="Arial"/>
                <a:cs typeface="Arial"/>
              </a:rPr>
              <a:t>Pliny 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elder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Galen 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laid down 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scientific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foundation 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understanding  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origin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domestication </a:t>
            </a:r>
            <a:r>
              <a:rPr dirty="0" sz="2400" spc="-1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cultivated 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plants.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5" name="object 5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60"/>
              <a:t>Economic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11" name="object 11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87211" y="1751076"/>
            <a:ext cx="6187440" cy="4677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3" name="object 3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60"/>
              <a:t>Economic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9" name="object 9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46933" y="624586"/>
            <a:ext cx="1974214" cy="918210"/>
            <a:chOff x="2646933" y="624586"/>
            <a:chExt cx="1974214" cy="918210"/>
          </a:xfrm>
        </p:grpSpPr>
        <p:sp>
          <p:nvSpPr>
            <p:cNvPr id="14" name="object 14"/>
            <p:cNvSpPr/>
            <p:nvPr/>
          </p:nvSpPr>
          <p:spPr>
            <a:xfrm>
              <a:off x="2653283" y="630936"/>
              <a:ext cx="1961514" cy="905510"/>
            </a:xfrm>
            <a:custGeom>
              <a:avLst/>
              <a:gdLst/>
              <a:ahLst/>
              <a:cxnLst/>
              <a:rect l="l" t="t" r="r" b="b"/>
              <a:pathLst>
                <a:path w="1961514" h="905510">
                  <a:moveTo>
                    <a:pt x="1508633" y="0"/>
                  </a:moveTo>
                  <a:lnTo>
                    <a:pt x="0" y="0"/>
                  </a:lnTo>
                  <a:lnTo>
                    <a:pt x="452628" y="452500"/>
                  </a:lnTo>
                  <a:lnTo>
                    <a:pt x="0" y="905001"/>
                  </a:lnTo>
                  <a:lnTo>
                    <a:pt x="1508633" y="905001"/>
                  </a:lnTo>
                  <a:lnTo>
                    <a:pt x="1961261" y="452500"/>
                  </a:lnTo>
                  <a:lnTo>
                    <a:pt x="150863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653283" y="630936"/>
              <a:ext cx="1961514" cy="905510"/>
            </a:xfrm>
            <a:custGeom>
              <a:avLst/>
              <a:gdLst/>
              <a:ahLst/>
              <a:cxnLst/>
              <a:rect l="l" t="t" r="r" b="b"/>
              <a:pathLst>
                <a:path w="1961514" h="905510">
                  <a:moveTo>
                    <a:pt x="0" y="0"/>
                  </a:moveTo>
                  <a:lnTo>
                    <a:pt x="1508633" y="0"/>
                  </a:lnTo>
                  <a:lnTo>
                    <a:pt x="1961261" y="452500"/>
                  </a:lnTo>
                  <a:lnTo>
                    <a:pt x="1508633" y="905001"/>
                  </a:lnTo>
                  <a:lnTo>
                    <a:pt x="0" y="905001"/>
                  </a:lnTo>
                  <a:lnTo>
                    <a:pt x="452628" y="4525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229736" y="766063"/>
            <a:ext cx="852169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75">
                <a:solidFill>
                  <a:srgbClr val="FFFFFF"/>
                </a:solidFill>
                <a:latin typeface="Arial"/>
                <a:cs typeface="Arial"/>
              </a:rPr>
              <a:t>1807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46933" y="635254"/>
            <a:ext cx="6558280" cy="1861185"/>
            <a:chOff x="2646933" y="635254"/>
            <a:chExt cx="6558280" cy="1861185"/>
          </a:xfrm>
        </p:grpSpPr>
        <p:sp>
          <p:nvSpPr>
            <p:cNvPr id="18" name="object 18"/>
            <p:cNvSpPr/>
            <p:nvPr/>
          </p:nvSpPr>
          <p:spPr>
            <a:xfrm>
              <a:off x="4271772" y="641604"/>
              <a:ext cx="4926965" cy="883919"/>
            </a:xfrm>
            <a:custGeom>
              <a:avLst/>
              <a:gdLst/>
              <a:ahLst/>
              <a:cxnLst/>
              <a:rect l="l" t="t" r="r" b="b"/>
              <a:pathLst>
                <a:path w="4926965" h="883919">
                  <a:moveTo>
                    <a:pt x="4484624" y="0"/>
                  </a:moveTo>
                  <a:lnTo>
                    <a:pt x="0" y="0"/>
                  </a:lnTo>
                  <a:lnTo>
                    <a:pt x="441960" y="441960"/>
                  </a:lnTo>
                  <a:lnTo>
                    <a:pt x="0" y="883920"/>
                  </a:lnTo>
                  <a:lnTo>
                    <a:pt x="4484624" y="883920"/>
                  </a:lnTo>
                  <a:lnTo>
                    <a:pt x="4926583" y="441960"/>
                  </a:lnTo>
                  <a:lnTo>
                    <a:pt x="4484624" y="0"/>
                  </a:lnTo>
                  <a:close/>
                </a:path>
              </a:pathLst>
            </a:custGeom>
            <a:solidFill>
              <a:srgbClr val="D2DEED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271772" y="641604"/>
              <a:ext cx="4926965" cy="883919"/>
            </a:xfrm>
            <a:custGeom>
              <a:avLst/>
              <a:gdLst/>
              <a:ahLst/>
              <a:cxnLst/>
              <a:rect l="l" t="t" r="r" b="b"/>
              <a:pathLst>
                <a:path w="4926965" h="883919">
                  <a:moveTo>
                    <a:pt x="0" y="0"/>
                  </a:moveTo>
                  <a:lnTo>
                    <a:pt x="4484624" y="0"/>
                  </a:lnTo>
                  <a:lnTo>
                    <a:pt x="4926583" y="441960"/>
                  </a:lnTo>
                  <a:lnTo>
                    <a:pt x="4484624" y="883920"/>
                  </a:lnTo>
                  <a:lnTo>
                    <a:pt x="0" y="883920"/>
                  </a:lnTo>
                  <a:lnTo>
                    <a:pt x="441960" y="44196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D2DE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653283" y="1584959"/>
              <a:ext cx="1961514" cy="905510"/>
            </a:xfrm>
            <a:custGeom>
              <a:avLst/>
              <a:gdLst/>
              <a:ahLst/>
              <a:cxnLst/>
              <a:rect l="l" t="t" r="r" b="b"/>
              <a:pathLst>
                <a:path w="1961514" h="905510">
                  <a:moveTo>
                    <a:pt x="1508633" y="0"/>
                  </a:moveTo>
                  <a:lnTo>
                    <a:pt x="0" y="0"/>
                  </a:lnTo>
                  <a:lnTo>
                    <a:pt x="452628" y="452500"/>
                  </a:lnTo>
                  <a:lnTo>
                    <a:pt x="0" y="905001"/>
                  </a:lnTo>
                  <a:lnTo>
                    <a:pt x="1508633" y="905001"/>
                  </a:lnTo>
                  <a:lnTo>
                    <a:pt x="1961261" y="452500"/>
                  </a:lnTo>
                  <a:lnTo>
                    <a:pt x="1508633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653283" y="1584959"/>
              <a:ext cx="1961514" cy="905510"/>
            </a:xfrm>
            <a:custGeom>
              <a:avLst/>
              <a:gdLst/>
              <a:ahLst/>
              <a:cxnLst/>
              <a:rect l="l" t="t" r="r" b="b"/>
              <a:pathLst>
                <a:path w="1961514" h="905510">
                  <a:moveTo>
                    <a:pt x="0" y="0"/>
                  </a:moveTo>
                  <a:lnTo>
                    <a:pt x="1508633" y="0"/>
                  </a:lnTo>
                  <a:lnTo>
                    <a:pt x="1961261" y="452500"/>
                  </a:lnTo>
                  <a:lnTo>
                    <a:pt x="1508633" y="905001"/>
                  </a:lnTo>
                  <a:lnTo>
                    <a:pt x="0" y="905001"/>
                  </a:lnTo>
                  <a:lnTo>
                    <a:pt x="452628" y="4525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3229736" y="1745945"/>
            <a:ext cx="85216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75">
                <a:solidFill>
                  <a:srgbClr val="001F5F"/>
                </a:solidFill>
                <a:latin typeface="Arial"/>
                <a:cs typeface="Arial"/>
              </a:rPr>
              <a:t>1868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265421" y="1589277"/>
            <a:ext cx="4939665" cy="896619"/>
            <a:chOff x="4265421" y="1589277"/>
            <a:chExt cx="4939665" cy="896619"/>
          </a:xfrm>
        </p:grpSpPr>
        <p:sp>
          <p:nvSpPr>
            <p:cNvPr id="24" name="object 24"/>
            <p:cNvSpPr/>
            <p:nvPr/>
          </p:nvSpPr>
          <p:spPr>
            <a:xfrm>
              <a:off x="4271771" y="1595627"/>
              <a:ext cx="4926965" cy="883919"/>
            </a:xfrm>
            <a:custGeom>
              <a:avLst/>
              <a:gdLst/>
              <a:ahLst/>
              <a:cxnLst/>
              <a:rect l="l" t="t" r="r" b="b"/>
              <a:pathLst>
                <a:path w="4926965" h="883919">
                  <a:moveTo>
                    <a:pt x="4484624" y="0"/>
                  </a:moveTo>
                  <a:lnTo>
                    <a:pt x="0" y="0"/>
                  </a:lnTo>
                  <a:lnTo>
                    <a:pt x="441960" y="441960"/>
                  </a:lnTo>
                  <a:lnTo>
                    <a:pt x="0" y="883920"/>
                  </a:lnTo>
                  <a:lnTo>
                    <a:pt x="4484624" y="883920"/>
                  </a:lnTo>
                  <a:lnTo>
                    <a:pt x="4926583" y="441960"/>
                  </a:lnTo>
                  <a:lnTo>
                    <a:pt x="4484624" y="0"/>
                  </a:lnTo>
                  <a:close/>
                </a:path>
              </a:pathLst>
            </a:custGeom>
            <a:solidFill>
              <a:srgbClr val="A9D18E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271771" y="1595627"/>
              <a:ext cx="4926965" cy="883919"/>
            </a:xfrm>
            <a:custGeom>
              <a:avLst/>
              <a:gdLst/>
              <a:ahLst/>
              <a:cxnLst/>
              <a:rect l="l" t="t" r="r" b="b"/>
              <a:pathLst>
                <a:path w="4926965" h="883919">
                  <a:moveTo>
                    <a:pt x="0" y="0"/>
                  </a:moveTo>
                  <a:lnTo>
                    <a:pt x="4484624" y="0"/>
                  </a:lnTo>
                  <a:lnTo>
                    <a:pt x="4926583" y="441960"/>
                  </a:lnTo>
                  <a:lnTo>
                    <a:pt x="4484624" y="883920"/>
                  </a:lnTo>
                  <a:lnTo>
                    <a:pt x="0" y="883920"/>
                  </a:lnTo>
                  <a:lnTo>
                    <a:pt x="441960" y="44196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D2DEE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4726940" y="601471"/>
            <a:ext cx="3916679" cy="184785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 marR="53340">
              <a:lnSpc>
                <a:spcPts val="2210"/>
              </a:lnSpc>
              <a:spcBef>
                <a:spcPts val="335"/>
              </a:spcBef>
            </a:pPr>
            <a:r>
              <a:rPr dirty="0" sz="2000" spc="-90">
                <a:solidFill>
                  <a:srgbClr val="001F5F"/>
                </a:solidFill>
                <a:latin typeface="Arial"/>
                <a:cs typeface="Arial"/>
              </a:rPr>
              <a:t>Alexander </a:t>
            </a:r>
            <a:r>
              <a:rPr dirty="0" sz="2000" spc="-125">
                <a:solidFill>
                  <a:srgbClr val="001F5F"/>
                </a:solidFill>
                <a:latin typeface="Arial"/>
                <a:cs typeface="Arial"/>
              </a:rPr>
              <a:t>Von </a:t>
            </a:r>
            <a:r>
              <a:rPr dirty="0" sz="2000" spc="-55">
                <a:solidFill>
                  <a:srgbClr val="001F5F"/>
                </a:solidFill>
                <a:latin typeface="Arial"/>
                <a:cs typeface="Arial"/>
              </a:rPr>
              <a:t>Humboldt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dirty="0" sz="2000" spc="-60">
                <a:solidFill>
                  <a:srgbClr val="001F5F"/>
                </a:solidFill>
                <a:latin typeface="Arial"/>
                <a:cs typeface="Arial"/>
              </a:rPr>
              <a:t>Origin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dirty="0" sz="2000" spc="-45">
                <a:solidFill>
                  <a:srgbClr val="001F5F"/>
                </a:solidFill>
                <a:latin typeface="Arial"/>
                <a:cs typeface="Arial"/>
              </a:rPr>
              <a:t>most</a:t>
            </a:r>
            <a:r>
              <a:rPr dirty="0" sz="2000" spc="-1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001F5F"/>
                </a:solidFill>
                <a:latin typeface="Arial"/>
                <a:cs typeface="Arial"/>
              </a:rPr>
              <a:t>useful</a:t>
            </a:r>
            <a:r>
              <a:rPr dirty="0" sz="2000" spc="-1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001F5F"/>
                </a:solidFill>
                <a:latin typeface="Arial"/>
                <a:cs typeface="Arial"/>
              </a:rPr>
              <a:t>plants</a:t>
            </a:r>
            <a:r>
              <a:rPr dirty="0" sz="2000" spc="-1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2000" spc="-2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001F5F"/>
                </a:solidFill>
                <a:latin typeface="Arial"/>
                <a:cs typeface="Arial"/>
              </a:rPr>
              <a:t>animpenetrable  </a:t>
            </a:r>
            <a:r>
              <a:rPr dirty="0" sz="2000" spc="-75">
                <a:solidFill>
                  <a:srgbClr val="001F5F"/>
                </a:solidFill>
                <a:latin typeface="Arial"/>
                <a:cs typeface="Arial"/>
              </a:rPr>
              <a:t>secret.</a:t>
            </a:r>
            <a:endParaRPr sz="2000">
              <a:latin typeface="Arial"/>
              <a:cs typeface="Arial"/>
            </a:endParaRPr>
          </a:p>
          <a:p>
            <a:pPr algn="ctr" marL="151130" marR="5080">
              <a:lnSpc>
                <a:spcPts val="2210"/>
              </a:lnSpc>
              <a:spcBef>
                <a:spcPts val="894"/>
              </a:spcBef>
            </a:pPr>
            <a:r>
              <a:rPr dirty="0" sz="2000" spc="-90">
                <a:solidFill>
                  <a:srgbClr val="001F5F"/>
                </a:solidFill>
                <a:latin typeface="Arial"/>
                <a:cs typeface="Arial"/>
              </a:rPr>
              <a:t>Darwin’s</a:t>
            </a:r>
            <a:r>
              <a:rPr dirty="0" sz="2000" spc="-1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001F5F"/>
                </a:solidFill>
                <a:latin typeface="Arial"/>
                <a:cs typeface="Arial"/>
              </a:rPr>
              <a:t>evolutionary</a:t>
            </a:r>
            <a:r>
              <a:rPr dirty="0" sz="20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001F5F"/>
                </a:solidFill>
                <a:latin typeface="Arial"/>
                <a:cs typeface="Arial"/>
              </a:rPr>
              <a:t>theory</a:t>
            </a:r>
            <a:r>
              <a:rPr dirty="0" sz="20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z="2000" spc="-3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001F5F"/>
                </a:solidFill>
                <a:latin typeface="Arial"/>
                <a:cs typeface="Arial"/>
              </a:rPr>
              <a:t>origin 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2000" spc="-65">
                <a:solidFill>
                  <a:srgbClr val="001F5F"/>
                </a:solidFill>
                <a:latin typeface="Arial"/>
                <a:cs typeface="Arial"/>
              </a:rPr>
              <a:t>useful </a:t>
            </a:r>
            <a:r>
              <a:rPr dirty="0" sz="2000" spc="-45">
                <a:solidFill>
                  <a:srgbClr val="001F5F"/>
                </a:solidFill>
                <a:latin typeface="Arial"/>
                <a:cs typeface="Arial"/>
              </a:rPr>
              <a:t>cultivated </a:t>
            </a:r>
            <a:r>
              <a:rPr dirty="0" sz="2000" spc="-65">
                <a:solidFill>
                  <a:srgbClr val="001F5F"/>
                </a:solidFill>
                <a:latin typeface="Arial"/>
                <a:cs typeface="Arial"/>
              </a:rPr>
              <a:t>plants </a:t>
            </a:r>
            <a:r>
              <a:rPr dirty="0" sz="2000" spc="-45">
                <a:solidFill>
                  <a:srgbClr val="001F5F"/>
                </a:solidFill>
                <a:latin typeface="Arial"/>
                <a:cs typeface="Arial"/>
              </a:rPr>
              <a:t>through  </a:t>
            </a:r>
            <a:r>
              <a:rPr dirty="0" sz="2000" spc="-40">
                <a:solidFill>
                  <a:srgbClr val="001F5F"/>
                </a:solidFill>
                <a:latin typeface="Arial"/>
                <a:cs typeface="Arial"/>
              </a:rPr>
              <a:t>natural</a:t>
            </a:r>
            <a:r>
              <a:rPr dirty="0" sz="2000" spc="-1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001F5F"/>
                </a:solidFill>
                <a:latin typeface="Arial"/>
                <a:cs typeface="Arial"/>
              </a:rPr>
              <a:t>selection</a:t>
            </a:r>
            <a:r>
              <a:rPr dirty="0" sz="2000" spc="-1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000" spc="-3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1F5F"/>
                </a:solidFill>
                <a:latin typeface="Arial"/>
                <a:cs typeface="Arial"/>
              </a:rPr>
              <a:t>hybridisation.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265421" y="2532633"/>
            <a:ext cx="6558280" cy="1871980"/>
            <a:chOff x="4265421" y="2532633"/>
            <a:chExt cx="6558280" cy="1871980"/>
          </a:xfrm>
        </p:grpSpPr>
        <p:sp>
          <p:nvSpPr>
            <p:cNvPr id="28" name="object 28"/>
            <p:cNvSpPr/>
            <p:nvPr/>
          </p:nvSpPr>
          <p:spPr>
            <a:xfrm>
              <a:off x="4271771" y="2538983"/>
              <a:ext cx="1959610" cy="905510"/>
            </a:xfrm>
            <a:custGeom>
              <a:avLst/>
              <a:gdLst/>
              <a:ahLst/>
              <a:cxnLst/>
              <a:rect l="l" t="t" r="r" b="b"/>
              <a:pathLst>
                <a:path w="1959610" h="905510">
                  <a:moveTo>
                    <a:pt x="1506981" y="0"/>
                  </a:moveTo>
                  <a:lnTo>
                    <a:pt x="0" y="0"/>
                  </a:lnTo>
                  <a:lnTo>
                    <a:pt x="452500" y="452500"/>
                  </a:lnTo>
                  <a:lnTo>
                    <a:pt x="0" y="905001"/>
                  </a:lnTo>
                  <a:lnTo>
                    <a:pt x="1506981" y="905001"/>
                  </a:lnTo>
                  <a:lnTo>
                    <a:pt x="1959482" y="452500"/>
                  </a:lnTo>
                  <a:lnTo>
                    <a:pt x="1506981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271771" y="2538983"/>
              <a:ext cx="1959610" cy="905510"/>
            </a:xfrm>
            <a:custGeom>
              <a:avLst/>
              <a:gdLst/>
              <a:ahLst/>
              <a:cxnLst/>
              <a:rect l="l" t="t" r="r" b="b"/>
              <a:pathLst>
                <a:path w="1959610" h="905510">
                  <a:moveTo>
                    <a:pt x="0" y="0"/>
                  </a:moveTo>
                  <a:lnTo>
                    <a:pt x="1506981" y="0"/>
                  </a:lnTo>
                  <a:lnTo>
                    <a:pt x="1959482" y="452500"/>
                  </a:lnTo>
                  <a:lnTo>
                    <a:pt x="1506981" y="905001"/>
                  </a:lnTo>
                  <a:lnTo>
                    <a:pt x="0" y="905001"/>
                  </a:lnTo>
                  <a:lnTo>
                    <a:pt x="452500" y="4525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890259" y="2549651"/>
              <a:ext cx="4926965" cy="883919"/>
            </a:xfrm>
            <a:custGeom>
              <a:avLst/>
              <a:gdLst/>
              <a:ahLst/>
              <a:cxnLst/>
              <a:rect l="l" t="t" r="r" b="b"/>
              <a:pathLst>
                <a:path w="4926965" h="883920">
                  <a:moveTo>
                    <a:pt x="4484623" y="0"/>
                  </a:moveTo>
                  <a:lnTo>
                    <a:pt x="0" y="0"/>
                  </a:lnTo>
                  <a:lnTo>
                    <a:pt x="441960" y="441960"/>
                  </a:lnTo>
                  <a:lnTo>
                    <a:pt x="0" y="883920"/>
                  </a:lnTo>
                  <a:lnTo>
                    <a:pt x="4484623" y="883920"/>
                  </a:lnTo>
                  <a:lnTo>
                    <a:pt x="4926584" y="441960"/>
                  </a:lnTo>
                  <a:lnTo>
                    <a:pt x="4484623" y="0"/>
                  </a:lnTo>
                  <a:close/>
                </a:path>
              </a:pathLst>
            </a:custGeom>
            <a:solidFill>
              <a:srgbClr val="D2DEED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890259" y="2549651"/>
              <a:ext cx="4926965" cy="883919"/>
            </a:xfrm>
            <a:custGeom>
              <a:avLst/>
              <a:gdLst/>
              <a:ahLst/>
              <a:cxnLst/>
              <a:rect l="l" t="t" r="r" b="b"/>
              <a:pathLst>
                <a:path w="4926965" h="883920">
                  <a:moveTo>
                    <a:pt x="0" y="0"/>
                  </a:moveTo>
                  <a:lnTo>
                    <a:pt x="4484623" y="0"/>
                  </a:lnTo>
                  <a:lnTo>
                    <a:pt x="4926584" y="441960"/>
                  </a:lnTo>
                  <a:lnTo>
                    <a:pt x="4484623" y="883920"/>
                  </a:lnTo>
                  <a:lnTo>
                    <a:pt x="0" y="883920"/>
                  </a:lnTo>
                  <a:lnTo>
                    <a:pt x="441960" y="44196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D2DE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271771" y="3493008"/>
              <a:ext cx="1959610" cy="905510"/>
            </a:xfrm>
            <a:custGeom>
              <a:avLst/>
              <a:gdLst/>
              <a:ahLst/>
              <a:cxnLst/>
              <a:rect l="l" t="t" r="r" b="b"/>
              <a:pathLst>
                <a:path w="1959610" h="905510">
                  <a:moveTo>
                    <a:pt x="1506981" y="0"/>
                  </a:moveTo>
                  <a:lnTo>
                    <a:pt x="0" y="0"/>
                  </a:lnTo>
                  <a:lnTo>
                    <a:pt x="452500" y="452500"/>
                  </a:lnTo>
                  <a:lnTo>
                    <a:pt x="0" y="905001"/>
                  </a:lnTo>
                  <a:lnTo>
                    <a:pt x="1506981" y="905001"/>
                  </a:lnTo>
                  <a:lnTo>
                    <a:pt x="1959482" y="452500"/>
                  </a:lnTo>
                  <a:lnTo>
                    <a:pt x="1506981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271771" y="3493008"/>
              <a:ext cx="1959610" cy="905510"/>
            </a:xfrm>
            <a:custGeom>
              <a:avLst/>
              <a:gdLst/>
              <a:ahLst/>
              <a:cxnLst/>
              <a:rect l="l" t="t" r="r" b="b"/>
              <a:pathLst>
                <a:path w="1959610" h="905510">
                  <a:moveTo>
                    <a:pt x="0" y="0"/>
                  </a:moveTo>
                  <a:lnTo>
                    <a:pt x="1506981" y="0"/>
                  </a:lnTo>
                  <a:lnTo>
                    <a:pt x="1959482" y="452500"/>
                  </a:lnTo>
                  <a:lnTo>
                    <a:pt x="1506981" y="905001"/>
                  </a:lnTo>
                  <a:lnTo>
                    <a:pt x="0" y="905001"/>
                  </a:lnTo>
                  <a:lnTo>
                    <a:pt x="452500" y="4525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4848225" y="2426440"/>
            <a:ext cx="852169" cy="1931670"/>
          </a:xfrm>
          <a:prstGeom prst="rect">
            <a:avLst/>
          </a:prstGeom>
        </p:spPr>
        <p:txBody>
          <a:bodyPr wrap="square" lIns="0" tIns="261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60"/>
              </a:spcBef>
            </a:pPr>
            <a:r>
              <a:rPr dirty="0" sz="3200" spc="-175">
                <a:solidFill>
                  <a:srgbClr val="FFFFFF"/>
                </a:solidFill>
                <a:latin typeface="Arial"/>
                <a:cs typeface="Arial"/>
              </a:rPr>
              <a:t>1883</a:t>
            </a:r>
            <a:endParaRPr sz="3200">
              <a:latin typeface="Arial"/>
              <a:cs typeface="Arial"/>
            </a:endParaRPr>
          </a:p>
          <a:p>
            <a:pPr marL="22860">
              <a:lnSpc>
                <a:spcPts val="3660"/>
              </a:lnSpc>
              <a:spcBef>
                <a:spcPts val="1890"/>
              </a:spcBef>
            </a:pPr>
            <a:r>
              <a:rPr dirty="0" sz="3100" spc="-170">
                <a:solidFill>
                  <a:srgbClr val="001F5F"/>
                </a:solidFill>
                <a:latin typeface="Arial"/>
                <a:cs typeface="Arial"/>
              </a:rPr>
              <a:t>1887</a:t>
            </a:r>
            <a:endParaRPr sz="3100">
              <a:latin typeface="Arial"/>
              <a:cs typeface="Arial"/>
            </a:endParaRPr>
          </a:p>
          <a:p>
            <a:pPr marL="22860">
              <a:lnSpc>
                <a:spcPts val="3660"/>
              </a:lnSpc>
            </a:pPr>
            <a:r>
              <a:rPr dirty="0" sz="3100" spc="-170">
                <a:solidFill>
                  <a:srgbClr val="001F5F"/>
                </a:solidFill>
                <a:latin typeface="Arial"/>
                <a:cs typeface="Arial"/>
              </a:rPr>
              <a:t>1943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883909" y="3497326"/>
            <a:ext cx="4939665" cy="896619"/>
            <a:chOff x="5883909" y="3497326"/>
            <a:chExt cx="4939665" cy="896619"/>
          </a:xfrm>
        </p:grpSpPr>
        <p:sp>
          <p:nvSpPr>
            <p:cNvPr id="36" name="object 36"/>
            <p:cNvSpPr/>
            <p:nvPr/>
          </p:nvSpPr>
          <p:spPr>
            <a:xfrm>
              <a:off x="5890259" y="3503676"/>
              <a:ext cx="4926965" cy="883919"/>
            </a:xfrm>
            <a:custGeom>
              <a:avLst/>
              <a:gdLst/>
              <a:ahLst/>
              <a:cxnLst/>
              <a:rect l="l" t="t" r="r" b="b"/>
              <a:pathLst>
                <a:path w="4926965" h="883920">
                  <a:moveTo>
                    <a:pt x="4484623" y="0"/>
                  </a:moveTo>
                  <a:lnTo>
                    <a:pt x="0" y="0"/>
                  </a:lnTo>
                  <a:lnTo>
                    <a:pt x="441960" y="441960"/>
                  </a:lnTo>
                  <a:lnTo>
                    <a:pt x="0" y="883919"/>
                  </a:lnTo>
                  <a:lnTo>
                    <a:pt x="4484623" y="883919"/>
                  </a:lnTo>
                  <a:lnTo>
                    <a:pt x="4926584" y="441960"/>
                  </a:lnTo>
                  <a:lnTo>
                    <a:pt x="4484623" y="0"/>
                  </a:lnTo>
                  <a:close/>
                </a:path>
              </a:pathLst>
            </a:custGeom>
            <a:solidFill>
              <a:srgbClr val="A9D18E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890259" y="3503676"/>
              <a:ext cx="4926965" cy="883919"/>
            </a:xfrm>
            <a:custGeom>
              <a:avLst/>
              <a:gdLst/>
              <a:ahLst/>
              <a:cxnLst/>
              <a:rect l="l" t="t" r="r" b="b"/>
              <a:pathLst>
                <a:path w="4926965" h="883920">
                  <a:moveTo>
                    <a:pt x="0" y="0"/>
                  </a:moveTo>
                  <a:lnTo>
                    <a:pt x="4484623" y="0"/>
                  </a:lnTo>
                  <a:lnTo>
                    <a:pt x="4926584" y="441960"/>
                  </a:lnTo>
                  <a:lnTo>
                    <a:pt x="4484623" y="883919"/>
                  </a:lnTo>
                  <a:lnTo>
                    <a:pt x="0" y="883919"/>
                  </a:lnTo>
                  <a:lnTo>
                    <a:pt x="441960" y="441960"/>
                  </a:lnTo>
                  <a:lnTo>
                    <a:pt x="0" y="0"/>
                  </a:lnTo>
                  <a:close/>
                </a:path>
              </a:pathLst>
            </a:custGeom>
            <a:ln w="12190">
              <a:solidFill>
                <a:srgbClr val="D2DEE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6360414" y="2510485"/>
            <a:ext cx="4022090" cy="1786889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8270" marR="116205">
              <a:lnSpc>
                <a:spcPts val="2210"/>
              </a:lnSpc>
              <a:spcBef>
                <a:spcPts val="335"/>
              </a:spcBef>
            </a:pPr>
            <a:r>
              <a:rPr dirty="0" sz="2000" spc="-8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dirty="0" sz="2000" spc="-3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001F5F"/>
                </a:solidFill>
                <a:latin typeface="Arial"/>
                <a:cs typeface="Arial"/>
              </a:rPr>
              <a:t>Cando</a:t>
            </a:r>
            <a:r>
              <a:rPr dirty="0" sz="2000" spc="-8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2000" spc="-3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2000" spc="-2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z="2000" spc="-2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001F5F"/>
                </a:solidFill>
                <a:latin typeface="Arial"/>
                <a:cs typeface="Arial"/>
              </a:rPr>
              <a:t>Attempted</a:t>
            </a:r>
            <a:r>
              <a:rPr dirty="0" sz="20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2000" spc="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1F5F"/>
                </a:solidFill>
                <a:latin typeface="Arial"/>
                <a:cs typeface="Arial"/>
              </a:rPr>
              <a:t>solvethe  </a:t>
            </a:r>
            <a:r>
              <a:rPr dirty="0" sz="2000" spc="-75">
                <a:solidFill>
                  <a:srgbClr val="001F5F"/>
                </a:solidFill>
                <a:latin typeface="Arial"/>
                <a:cs typeface="Arial"/>
              </a:rPr>
              <a:t>mystery </a:t>
            </a:r>
            <a:r>
              <a:rPr dirty="0" sz="2000" spc="-40">
                <a:solidFill>
                  <a:srgbClr val="001F5F"/>
                </a:solidFill>
                <a:latin typeface="Arial"/>
                <a:cs typeface="Arial"/>
              </a:rPr>
              <a:t>about </a:t>
            </a:r>
            <a:r>
              <a:rPr dirty="0" sz="2000" spc="-2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2000" spc="-75">
                <a:solidFill>
                  <a:srgbClr val="001F5F"/>
                </a:solidFill>
                <a:latin typeface="Arial"/>
                <a:cs typeface="Arial"/>
              </a:rPr>
              <a:t>ancestral </a:t>
            </a:r>
            <a:r>
              <a:rPr dirty="0" sz="2000" spc="-30">
                <a:solidFill>
                  <a:srgbClr val="001F5F"/>
                </a:solidFill>
                <a:latin typeface="Arial"/>
                <a:cs typeface="Arial"/>
              </a:rPr>
              <a:t>form,  </a:t>
            </a:r>
            <a:r>
              <a:rPr dirty="0" sz="2000" spc="-50">
                <a:solidFill>
                  <a:srgbClr val="001F5F"/>
                </a:solidFill>
                <a:latin typeface="Arial"/>
                <a:cs typeface="Arial"/>
              </a:rPr>
              <a:t>region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2000" spc="-55">
                <a:solidFill>
                  <a:srgbClr val="001F5F"/>
                </a:solidFill>
                <a:latin typeface="Arial"/>
                <a:cs typeface="Arial"/>
              </a:rPr>
              <a:t>domestication</a:t>
            </a:r>
            <a:r>
              <a:rPr dirty="0" sz="2000" spc="-3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001F5F"/>
                </a:solidFill>
                <a:latin typeface="Arial"/>
                <a:cs typeface="Arial"/>
              </a:rPr>
              <a:t>andhistory.</a:t>
            </a:r>
            <a:endParaRPr sz="2000">
              <a:latin typeface="Arial"/>
              <a:cs typeface="Arial"/>
            </a:endParaRPr>
          </a:p>
          <a:p>
            <a:pPr algn="ctr" marL="12700" marR="5080" indent="4445">
              <a:lnSpc>
                <a:spcPct val="92100"/>
              </a:lnSpc>
              <a:spcBef>
                <a:spcPts val="1365"/>
              </a:spcBef>
            </a:pPr>
            <a:r>
              <a:rPr dirty="0" sz="1700" spc="-50">
                <a:solidFill>
                  <a:srgbClr val="001F5F"/>
                </a:solidFill>
                <a:latin typeface="Arial"/>
                <a:cs typeface="Arial"/>
              </a:rPr>
              <a:t>Nikolai </a:t>
            </a:r>
            <a:r>
              <a:rPr dirty="0" sz="1700" spc="-65">
                <a:solidFill>
                  <a:srgbClr val="001F5F"/>
                </a:solidFill>
                <a:latin typeface="Arial"/>
                <a:cs typeface="Arial"/>
              </a:rPr>
              <a:t>Ivanovich </a:t>
            </a:r>
            <a:r>
              <a:rPr dirty="0" sz="1700" spc="-100">
                <a:solidFill>
                  <a:srgbClr val="001F5F"/>
                </a:solidFill>
                <a:latin typeface="Arial"/>
                <a:cs typeface="Arial"/>
              </a:rPr>
              <a:t>Vavilov </a:t>
            </a:r>
            <a:r>
              <a:rPr dirty="0" sz="170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dirty="0" sz="1700" spc="-100">
                <a:solidFill>
                  <a:srgbClr val="001F5F"/>
                </a:solidFill>
                <a:latin typeface="Arial"/>
                <a:cs typeface="Arial"/>
              </a:rPr>
              <a:t>Vavilov </a:t>
            </a:r>
            <a:r>
              <a:rPr dirty="0" sz="1700" spc="-80">
                <a:solidFill>
                  <a:srgbClr val="001F5F"/>
                </a:solidFill>
                <a:latin typeface="Arial"/>
                <a:cs typeface="Arial"/>
              </a:rPr>
              <a:t>has </a:t>
            </a:r>
            <a:r>
              <a:rPr dirty="0" sz="1700" spc="-60">
                <a:solidFill>
                  <a:srgbClr val="001F5F"/>
                </a:solidFill>
                <a:latin typeface="Arial"/>
                <a:cs typeface="Arial"/>
              </a:rPr>
              <a:t>given  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7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45">
                <a:solidFill>
                  <a:srgbClr val="001F5F"/>
                </a:solidFill>
                <a:latin typeface="Arial"/>
                <a:cs typeface="Arial"/>
              </a:rPr>
              <a:t>centre</a:t>
            </a:r>
            <a:r>
              <a:rPr dirty="0" sz="17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7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45">
                <a:solidFill>
                  <a:srgbClr val="001F5F"/>
                </a:solidFill>
                <a:latin typeface="Arial"/>
                <a:cs typeface="Arial"/>
              </a:rPr>
              <a:t>diversity</a:t>
            </a:r>
            <a:r>
              <a:rPr dirty="0" sz="1700" spc="-1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7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700" spc="-2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45">
                <a:solidFill>
                  <a:srgbClr val="001F5F"/>
                </a:solidFill>
                <a:latin typeface="Arial"/>
                <a:cs typeface="Arial"/>
              </a:rPr>
              <a:t>crop</a:t>
            </a:r>
            <a:r>
              <a:rPr dirty="0" sz="1700" spc="-1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95">
                <a:solidFill>
                  <a:srgbClr val="001F5F"/>
                </a:solidFill>
                <a:latin typeface="Arial"/>
                <a:cs typeface="Arial"/>
              </a:rPr>
              <a:t>species</a:t>
            </a:r>
            <a:r>
              <a:rPr dirty="0" sz="1700" spc="-2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45">
                <a:solidFill>
                  <a:srgbClr val="001F5F"/>
                </a:solidFill>
                <a:latin typeface="Arial"/>
                <a:cs typeface="Arial"/>
              </a:rPr>
              <a:t>which  </a:t>
            </a:r>
            <a:r>
              <a:rPr dirty="0" sz="1700" spc="-75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dirty="0" sz="1700" spc="-1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35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dirty="0" sz="1700" spc="-1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7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45">
                <a:solidFill>
                  <a:srgbClr val="001F5F"/>
                </a:solidFill>
                <a:latin typeface="Arial"/>
                <a:cs typeface="Arial"/>
              </a:rPr>
              <a:t>centre</a:t>
            </a:r>
            <a:r>
              <a:rPr dirty="0" sz="1700" spc="-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35">
                <a:solidFill>
                  <a:srgbClr val="001F5F"/>
                </a:solidFill>
                <a:latin typeface="Arial"/>
                <a:cs typeface="Arial"/>
              </a:rPr>
              <a:t>origin</a:t>
            </a:r>
            <a:r>
              <a:rPr dirty="0" sz="1700" spc="-1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15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dirty="0" sz="1700" spc="-90">
                <a:solidFill>
                  <a:srgbClr val="001F5F"/>
                </a:solidFill>
                <a:latin typeface="Arial"/>
                <a:cs typeface="Arial"/>
              </a:rPr>
              <a:t> species.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646933" y="4440682"/>
            <a:ext cx="1974214" cy="918210"/>
            <a:chOff x="2646933" y="4440682"/>
            <a:chExt cx="1974214" cy="918210"/>
          </a:xfrm>
        </p:grpSpPr>
        <p:sp>
          <p:nvSpPr>
            <p:cNvPr id="40" name="object 40"/>
            <p:cNvSpPr/>
            <p:nvPr/>
          </p:nvSpPr>
          <p:spPr>
            <a:xfrm>
              <a:off x="2653283" y="4447032"/>
              <a:ext cx="1961514" cy="905510"/>
            </a:xfrm>
            <a:custGeom>
              <a:avLst/>
              <a:gdLst/>
              <a:ahLst/>
              <a:cxnLst/>
              <a:rect l="l" t="t" r="r" b="b"/>
              <a:pathLst>
                <a:path w="1961514" h="905510">
                  <a:moveTo>
                    <a:pt x="1508633" y="0"/>
                  </a:moveTo>
                  <a:lnTo>
                    <a:pt x="0" y="0"/>
                  </a:lnTo>
                  <a:lnTo>
                    <a:pt x="452628" y="452501"/>
                  </a:lnTo>
                  <a:lnTo>
                    <a:pt x="0" y="905002"/>
                  </a:lnTo>
                  <a:lnTo>
                    <a:pt x="1508633" y="905002"/>
                  </a:lnTo>
                  <a:lnTo>
                    <a:pt x="1961261" y="452501"/>
                  </a:lnTo>
                  <a:lnTo>
                    <a:pt x="150863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653283" y="4447032"/>
              <a:ext cx="1961514" cy="905510"/>
            </a:xfrm>
            <a:custGeom>
              <a:avLst/>
              <a:gdLst/>
              <a:ahLst/>
              <a:cxnLst/>
              <a:rect l="l" t="t" r="r" b="b"/>
              <a:pathLst>
                <a:path w="1961514" h="905510">
                  <a:moveTo>
                    <a:pt x="0" y="0"/>
                  </a:moveTo>
                  <a:lnTo>
                    <a:pt x="1508633" y="0"/>
                  </a:lnTo>
                  <a:lnTo>
                    <a:pt x="1961261" y="452501"/>
                  </a:lnTo>
                  <a:lnTo>
                    <a:pt x="1508633" y="905002"/>
                  </a:lnTo>
                  <a:lnTo>
                    <a:pt x="0" y="905002"/>
                  </a:lnTo>
                  <a:lnTo>
                    <a:pt x="452628" y="45250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3229736" y="4583938"/>
            <a:ext cx="852169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75">
                <a:solidFill>
                  <a:srgbClr val="FFFFFF"/>
                </a:solidFill>
                <a:latin typeface="Arial"/>
                <a:cs typeface="Arial"/>
              </a:rPr>
              <a:t>1968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646933" y="4452873"/>
            <a:ext cx="6558280" cy="1861185"/>
            <a:chOff x="2646933" y="4452873"/>
            <a:chExt cx="6558280" cy="1861185"/>
          </a:xfrm>
        </p:grpSpPr>
        <p:sp>
          <p:nvSpPr>
            <p:cNvPr id="44" name="object 44"/>
            <p:cNvSpPr/>
            <p:nvPr/>
          </p:nvSpPr>
          <p:spPr>
            <a:xfrm>
              <a:off x="4271772" y="4459223"/>
              <a:ext cx="4926965" cy="882650"/>
            </a:xfrm>
            <a:custGeom>
              <a:avLst/>
              <a:gdLst/>
              <a:ahLst/>
              <a:cxnLst/>
              <a:rect l="l" t="t" r="r" b="b"/>
              <a:pathLst>
                <a:path w="4926965" h="882650">
                  <a:moveTo>
                    <a:pt x="4485385" y="0"/>
                  </a:moveTo>
                  <a:lnTo>
                    <a:pt x="0" y="0"/>
                  </a:lnTo>
                  <a:lnTo>
                    <a:pt x="441198" y="441070"/>
                  </a:lnTo>
                  <a:lnTo>
                    <a:pt x="0" y="882141"/>
                  </a:lnTo>
                  <a:lnTo>
                    <a:pt x="4485385" y="882141"/>
                  </a:lnTo>
                  <a:lnTo>
                    <a:pt x="4926583" y="441070"/>
                  </a:lnTo>
                  <a:lnTo>
                    <a:pt x="4485385" y="0"/>
                  </a:lnTo>
                  <a:close/>
                </a:path>
              </a:pathLst>
            </a:custGeom>
            <a:solidFill>
              <a:srgbClr val="B4C5E7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271772" y="4459223"/>
              <a:ext cx="4926965" cy="882650"/>
            </a:xfrm>
            <a:custGeom>
              <a:avLst/>
              <a:gdLst/>
              <a:ahLst/>
              <a:cxnLst/>
              <a:rect l="l" t="t" r="r" b="b"/>
              <a:pathLst>
                <a:path w="4926965" h="882650">
                  <a:moveTo>
                    <a:pt x="0" y="0"/>
                  </a:moveTo>
                  <a:lnTo>
                    <a:pt x="4485385" y="0"/>
                  </a:lnTo>
                  <a:lnTo>
                    <a:pt x="4926583" y="441070"/>
                  </a:lnTo>
                  <a:lnTo>
                    <a:pt x="4485385" y="882141"/>
                  </a:lnTo>
                  <a:lnTo>
                    <a:pt x="0" y="882141"/>
                  </a:lnTo>
                  <a:lnTo>
                    <a:pt x="441198" y="44107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D2DE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653283" y="5402579"/>
              <a:ext cx="1961514" cy="905510"/>
            </a:xfrm>
            <a:custGeom>
              <a:avLst/>
              <a:gdLst/>
              <a:ahLst/>
              <a:cxnLst/>
              <a:rect l="l" t="t" r="r" b="b"/>
              <a:pathLst>
                <a:path w="1961514" h="905510">
                  <a:moveTo>
                    <a:pt x="1508633" y="0"/>
                  </a:moveTo>
                  <a:lnTo>
                    <a:pt x="0" y="0"/>
                  </a:lnTo>
                  <a:lnTo>
                    <a:pt x="452628" y="452501"/>
                  </a:lnTo>
                  <a:lnTo>
                    <a:pt x="0" y="905002"/>
                  </a:lnTo>
                  <a:lnTo>
                    <a:pt x="1508633" y="905002"/>
                  </a:lnTo>
                  <a:lnTo>
                    <a:pt x="1961261" y="452501"/>
                  </a:lnTo>
                  <a:lnTo>
                    <a:pt x="1508633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653283" y="5402579"/>
              <a:ext cx="1961514" cy="905510"/>
            </a:xfrm>
            <a:custGeom>
              <a:avLst/>
              <a:gdLst/>
              <a:ahLst/>
              <a:cxnLst/>
              <a:rect l="l" t="t" r="r" b="b"/>
              <a:pathLst>
                <a:path w="1961514" h="905510">
                  <a:moveTo>
                    <a:pt x="0" y="0"/>
                  </a:moveTo>
                  <a:lnTo>
                    <a:pt x="1508633" y="0"/>
                  </a:lnTo>
                  <a:lnTo>
                    <a:pt x="1961261" y="452501"/>
                  </a:lnTo>
                  <a:lnTo>
                    <a:pt x="1508633" y="905002"/>
                  </a:lnTo>
                  <a:lnTo>
                    <a:pt x="0" y="905002"/>
                  </a:lnTo>
                  <a:lnTo>
                    <a:pt x="452628" y="452501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3229736" y="5538622"/>
            <a:ext cx="852169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75">
                <a:solidFill>
                  <a:srgbClr val="001F5F"/>
                </a:solidFill>
                <a:latin typeface="Arial"/>
                <a:cs typeface="Arial"/>
              </a:rPr>
              <a:t>1971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265676" y="5407152"/>
            <a:ext cx="4939030" cy="894715"/>
            <a:chOff x="4265676" y="5407152"/>
            <a:chExt cx="4939030" cy="894715"/>
          </a:xfrm>
        </p:grpSpPr>
        <p:sp>
          <p:nvSpPr>
            <p:cNvPr id="50" name="object 50"/>
            <p:cNvSpPr/>
            <p:nvPr/>
          </p:nvSpPr>
          <p:spPr>
            <a:xfrm>
              <a:off x="4271772" y="5413248"/>
              <a:ext cx="4926965" cy="882650"/>
            </a:xfrm>
            <a:custGeom>
              <a:avLst/>
              <a:gdLst/>
              <a:ahLst/>
              <a:cxnLst/>
              <a:rect l="l" t="t" r="r" b="b"/>
              <a:pathLst>
                <a:path w="4926965" h="882650">
                  <a:moveTo>
                    <a:pt x="4485385" y="0"/>
                  </a:moveTo>
                  <a:lnTo>
                    <a:pt x="0" y="0"/>
                  </a:lnTo>
                  <a:lnTo>
                    <a:pt x="441198" y="441070"/>
                  </a:lnTo>
                  <a:lnTo>
                    <a:pt x="0" y="882141"/>
                  </a:lnTo>
                  <a:lnTo>
                    <a:pt x="4485385" y="882141"/>
                  </a:lnTo>
                  <a:lnTo>
                    <a:pt x="4926583" y="441070"/>
                  </a:lnTo>
                  <a:lnTo>
                    <a:pt x="4485385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4271772" y="5413248"/>
              <a:ext cx="4926965" cy="882650"/>
            </a:xfrm>
            <a:custGeom>
              <a:avLst/>
              <a:gdLst/>
              <a:ahLst/>
              <a:cxnLst/>
              <a:rect l="l" t="t" r="r" b="b"/>
              <a:pathLst>
                <a:path w="4926965" h="882650">
                  <a:moveTo>
                    <a:pt x="0" y="0"/>
                  </a:moveTo>
                  <a:lnTo>
                    <a:pt x="4485385" y="0"/>
                  </a:lnTo>
                  <a:lnTo>
                    <a:pt x="4926583" y="441070"/>
                  </a:lnTo>
                  <a:lnTo>
                    <a:pt x="4485385" y="882141"/>
                  </a:lnTo>
                  <a:lnTo>
                    <a:pt x="0" y="882141"/>
                  </a:lnTo>
                  <a:lnTo>
                    <a:pt x="441198" y="44107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D2DEE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4720844" y="4419676"/>
            <a:ext cx="4027804" cy="1863089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 marL="151130" marR="104139" indent="4445">
              <a:lnSpc>
                <a:spcPct val="92100"/>
              </a:lnSpc>
              <a:spcBef>
                <a:spcPts val="295"/>
              </a:spcBef>
            </a:pPr>
            <a:r>
              <a:rPr dirty="0" sz="2000" spc="-120">
                <a:solidFill>
                  <a:srgbClr val="001F5F"/>
                </a:solidFill>
                <a:latin typeface="Arial"/>
                <a:cs typeface="Arial"/>
              </a:rPr>
              <a:t>Zhukovsky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z="2000" spc="-4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put </a:t>
            </a:r>
            <a:r>
              <a:rPr dirty="0" sz="2000" spc="-35">
                <a:solidFill>
                  <a:srgbClr val="001F5F"/>
                </a:solidFill>
                <a:latin typeface="Arial"/>
                <a:cs typeface="Arial"/>
              </a:rPr>
              <a:t>forward theconcept 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2000" spc="-1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001F5F"/>
                </a:solidFill>
                <a:latin typeface="Arial"/>
                <a:cs typeface="Arial"/>
              </a:rPr>
              <a:t>mega</a:t>
            </a:r>
            <a:r>
              <a:rPr dirty="0" sz="2000" spc="-2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001F5F"/>
                </a:solidFill>
                <a:latin typeface="Arial"/>
                <a:cs typeface="Arial"/>
              </a:rPr>
              <a:t>gene</a:t>
            </a:r>
            <a:r>
              <a:rPr dirty="0" sz="2000" spc="-2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1F5F"/>
                </a:solidFill>
                <a:latin typeface="Arial"/>
                <a:cs typeface="Arial"/>
              </a:rPr>
              <a:t>centre</a:t>
            </a:r>
            <a:r>
              <a:rPr dirty="0" sz="2000" spc="-2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dirty="0" sz="2000" spc="-1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000" spc="-1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01F5F"/>
                </a:solidFill>
                <a:latin typeface="Arial"/>
                <a:cs typeface="Arial"/>
              </a:rPr>
              <a:t>origin</a:t>
            </a:r>
            <a:r>
              <a:rPr dirty="0" sz="2000" spc="-1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dirty="0" sz="2000" spc="-45">
                <a:solidFill>
                  <a:srgbClr val="001F5F"/>
                </a:solidFill>
                <a:latin typeface="Arial"/>
                <a:cs typeface="Arial"/>
              </a:rPr>
              <a:t>cultivated</a:t>
            </a:r>
            <a:r>
              <a:rPr dirty="0" sz="2000" spc="-2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001F5F"/>
                </a:solidFill>
                <a:latin typeface="Arial"/>
                <a:cs typeface="Arial"/>
              </a:rPr>
              <a:t>plants.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1660"/>
              </a:lnSpc>
              <a:spcBef>
                <a:spcPts val="1045"/>
              </a:spcBef>
            </a:pPr>
            <a:r>
              <a:rPr dirty="0" sz="1500" spc="-90">
                <a:solidFill>
                  <a:srgbClr val="001F5F"/>
                </a:solidFill>
                <a:latin typeface="Arial"/>
                <a:cs typeface="Arial"/>
              </a:rPr>
              <a:t>Harlan</a:t>
            </a:r>
            <a:r>
              <a:rPr dirty="0" sz="1500" spc="-2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z="1500" spc="-1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45">
                <a:solidFill>
                  <a:srgbClr val="001F5F"/>
                </a:solidFill>
                <a:latin typeface="Arial"/>
                <a:cs typeface="Arial"/>
              </a:rPr>
              <a:t>Acrop</a:t>
            </a:r>
            <a:r>
              <a:rPr dirty="0" sz="1500" spc="-1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85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dirty="0" sz="1500" spc="-2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dirty="0" sz="15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105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dirty="0" sz="1500" spc="-2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500" spc="-229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90">
                <a:solidFill>
                  <a:srgbClr val="001F5F"/>
                </a:solidFill>
                <a:latin typeface="Arial"/>
                <a:cs typeface="Arial"/>
              </a:rPr>
              <a:t>single</a:t>
            </a:r>
            <a:r>
              <a:rPr dirty="0" sz="1500" spc="-2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80">
                <a:solidFill>
                  <a:srgbClr val="001F5F"/>
                </a:solidFill>
                <a:latin typeface="Arial"/>
                <a:cs typeface="Arial"/>
              </a:rPr>
              <a:t>centre</a:t>
            </a:r>
            <a:r>
              <a:rPr dirty="0" sz="1500" spc="-1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1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5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65">
                <a:solidFill>
                  <a:srgbClr val="001F5F"/>
                </a:solidFill>
                <a:latin typeface="Arial"/>
                <a:cs typeface="Arial"/>
              </a:rPr>
              <a:t>origin.  </a:t>
            </a:r>
            <a:r>
              <a:rPr dirty="0" sz="1500" spc="-75">
                <a:solidFill>
                  <a:srgbClr val="001F5F"/>
                </a:solidFill>
                <a:latin typeface="Arial"/>
                <a:cs typeface="Arial"/>
              </a:rPr>
              <a:t>Thecentre</a:t>
            </a:r>
            <a:r>
              <a:rPr dirty="0" sz="1500" spc="-2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1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500" spc="-2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50">
                <a:solidFill>
                  <a:srgbClr val="001F5F"/>
                </a:solidFill>
                <a:latin typeface="Arial"/>
                <a:cs typeface="Arial"/>
              </a:rPr>
              <a:t>cropplantmeansthe</a:t>
            </a:r>
            <a:r>
              <a:rPr dirty="0" sz="1500" spc="-25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75">
                <a:solidFill>
                  <a:srgbClr val="001F5F"/>
                </a:solidFill>
                <a:latin typeface="Arial"/>
                <a:cs typeface="Arial"/>
              </a:rPr>
              <a:t>placesof</a:t>
            </a:r>
            <a:r>
              <a:rPr dirty="0" sz="1500" spc="-2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80">
                <a:solidFill>
                  <a:srgbClr val="001F5F"/>
                </a:solidFill>
                <a:latin typeface="Arial"/>
                <a:cs typeface="Arial"/>
              </a:rPr>
              <a:t>agricultural  </a:t>
            </a:r>
            <a:r>
              <a:rPr dirty="0" sz="1500" spc="-60">
                <a:solidFill>
                  <a:srgbClr val="001F5F"/>
                </a:solidFill>
                <a:latin typeface="Arial"/>
                <a:cs typeface="Arial"/>
              </a:rPr>
              <a:t>origin</a:t>
            </a:r>
            <a:r>
              <a:rPr dirty="0" sz="15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500" spc="-2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3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5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85">
                <a:solidFill>
                  <a:srgbClr val="001F5F"/>
                </a:solidFill>
                <a:latin typeface="Arial"/>
                <a:cs typeface="Arial"/>
              </a:rPr>
              <a:t>non-centre</a:t>
            </a:r>
            <a:r>
              <a:rPr dirty="0" sz="1500" spc="-1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5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1500" spc="-20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3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5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85">
                <a:solidFill>
                  <a:srgbClr val="001F5F"/>
                </a:solidFill>
                <a:latin typeface="Arial"/>
                <a:cs typeface="Arial"/>
              </a:rPr>
              <a:t>place</a:t>
            </a:r>
            <a:r>
              <a:rPr dirty="0" sz="1500" spc="-2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80">
                <a:solidFill>
                  <a:srgbClr val="001F5F"/>
                </a:solidFill>
                <a:latin typeface="Arial"/>
                <a:cs typeface="Arial"/>
              </a:rPr>
              <a:t>where</a:t>
            </a:r>
            <a:r>
              <a:rPr dirty="0" sz="15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3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5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70">
                <a:solidFill>
                  <a:srgbClr val="001F5F"/>
                </a:solidFill>
                <a:latin typeface="Arial"/>
                <a:cs typeface="Arial"/>
              </a:rPr>
              <a:t>crop  </a:t>
            </a:r>
            <a:r>
              <a:rPr dirty="0" sz="1500" spc="-65">
                <a:solidFill>
                  <a:srgbClr val="001F5F"/>
                </a:solidFill>
                <a:latin typeface="Arial"/>
                <a:cs typeface="Arial"/>
              </a:rPr>
              <a:t>wasintroducedand</a:t>
            </a:r>
            <a:r>
              <a:rPr dirty="0" sz="1500" spc="-3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105">
                <a:solidFill>
                  <a:srgbClr val="001F5F"/>
                </a:solidFill>
                <a:latin typeface="Arial"/>
                <a:cs typeface="Arial"/>
              </a:rPr>
              <a:t>spread.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12291" y="2921584"/>
            <a:ext cx="2251075" cy="95948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5080" indent="175260">
              <a:lnSpc>
                <a:spcPts val="3510"/>
              </a:lnSpc>
              <a:spcBef>
                <a:spcPts val="495"/>
              </a:spcBef>
            </a:pPr>
            <a:r>
              <a:rPr dirty="0" sz="3200" spc="-245">
                <a:solidFill>
                  <a:srgbClr val="001F5F"/>
                </a:solidFill>
                <a:latin typeface="Trebuchet MS"/>
                <a:cs typeface="Trebuchet MS"/>
              </a:rPr>
              <a:t>HISTORY </a:t>
            </a:r>
            <a:r>
              <a:rPr dirty="0" sz="3200" spc="-80">
                <a:solidFill>
                  <a:srgbClr val="001F5F"/>
                </a:solidFill>
                <a:latin typeface="Trebuchet MS"/>
                <a:cs typeface="Trebuchet MS"/>
              </a:rPr>
              <a:t>OF  </a:t>
            </a:r>
            <a:r>
              <a:rPr dirty="0" sz="3200" spc="-13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200" spc="-19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3200" spc="-20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200" spc="-12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200" spc="-22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3200" spc="-7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200" spc="-894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200" spc="-33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200" spc="-7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200" spc="-20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2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5591" y="3482340"/>
            <a:ext cx="4814570" cy="3040380"/>
            <a:chOff x="545591" y="3482340"/>
            <a:chExt cx="4814570" cy="3040380"/>
          </a:xfrm>
        </p:grpSpPr>
        <p:sp>
          <p:nvSpPr>
            <p:cNvPr id="3" name="object 3"/>
            <p:cNvSpPr/>
            <p:nvPr/>
          </p:nvSpPr>
          <p:spPr>
            <a:xfrm>
              <a:off x="545591" y="3482340"/>
              <a:ext cx="4814570" cy="490855"/>
            </a:xfrm>
            <a:custGeom>
              <a:avLst/>
              <a:gdLst/>
              <a:ahLst/>
              <a:cxnLst/>
              <a:rect l="l" t="t" r="r" b="b"/>
              <a:pathLst>
                <a:path w="4814570" h="490854">
                  <a:moveTo>
                    <a:pt x="4814062" y="0"/>
                  </a:moveTo>
                  <a:lnTo>
                    <a:pt x="0" y="0"/>
                  </a:lnTo>
                  <a:lnTo>
                    <a:pt x="0" y="490601"/>
                  </a:lnTo>
                  <a:lnTo>
                    <a:pt x="4814062" y="490601"/>
                  </a:lnTo>
                  <a:lnTo>
                    <a:pt x="4814062" y="0"/>
                  </a:lnTo>
                  <a:close/>
                </a:path>
              </a:pathLst>
            </a:custGeom>
            <a:solidFill>
              <a:srgbClr val="BBD5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45591" y="3970020"/>
              <a:ext cx="4814570" cy="483234"/>
            </a:xfrm>
            <a:custGeom>
              <a:avLst/>
              <a:gdLst/>
              <a:ahLst/>
              <a:cxnLst/>
              <a:rect l="l" t="t" r="r" b="b"/>
              <a:pathLst>
                <a:path w="4814570" h="483235">
                  <a:moveTo>
                    <a:pt x="4814062" y="0"/>
                  </a:moveTo>
                  <a:lnTo>
                    <a:pt x="0" y="0"/>
                  </a:lnTo>
                  <a:lnTo>
                    <a:pt x="0" y="482980"/>
                  </a:lnTo>
                  <a:lnTo>
                    <a:pt x="4814062" y="482980"/>
                  </a:lnTo>
                  <a:lnTo>
                    <a:pt x="481406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5591" y="4453128"/>
              <a:ext cx="4814570" cy="774065"/>
            </a:xfrm>
            <a:custGeom>
              <a:avLst/>
              <a:gdLst/>
              <a:ahLst/>
              <a:cxnLst/>
              <a:rect l="l" t="t" r="r" b="b"/>
              <a:pathLst>
                <a:path w="4814570" h="774064">
                  <a:moveTo>
                    <a:pt x="4814062" y="0"/>
                  </a:moveTo>
                  <a:lnTo>
                    <a:pt x="0" y="0"/>
                  </a:lnTo>
                  <a:lnTo>
                    <a:pt x="0" y="773684"/>
                  </a:lnTo>
                  <a:lnTo>
                    <a:pt x="4814062" y="773684"/>
                  </a:lnTo>
                  <a:lnTo>
                    <a:pt x="4814062" y="0"/>
                  </a:lnTo>
                  <a:close/>
                </a:path>
              </a:pathLst>
            </a:custGeom>
            <a:solidFill>
              <a:srgbClr val="BBD5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5591" y="5227320"/>
              <a:ext cx="4814570" cy="316865"/>
            </a:xfrm>
            <a:custGeom>
              <a:avLst/>
              <a:gdLst/>
              <a:ahLst/>
              <a:cxnLst/>
              <a:rect l="l" t="t" r="r" b="b"/>
              <a:pathLst>
                <a:path w="4814570" h="316864">
                  <a:moveTo>
                    <a:pt x="4814062" y="0"/>
                  </a:moveTo>
                  <a:lnTo>
                    <a:pt x="0" y="0"/>
                  </a:lnTo>
                  <a:lnTo>
                    <a:pt x="0" y="316483"/>
                  </a:lnTo>
                  <a:lnTo>
                    <a:pt x="4814062" y="316483"/>
                  </a:lnTo>
                  <a:lnTo>
                    <a:pt x="481406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45591" y="5544312"/>
              <a:ext cx="4814570" cy="262255"/>
            </a:xfrm>
            <a:custGeom>
              <a:avLst/>
              <a:gdLst/>
              <a:ahLst/>
              <a:cxnLst/>
              <a:rect l="l" t="t" r="r" b="b"/>
              <a:pathLst>
                <a:path w="4814570" h="262254">
                  <a:moveTo>
                    <a:pt x="4814062" y="0"/>
                  </a:moveTo>
                  <a:lnTo>
                    <a:pt x="0" y="0"/>
                  </a:lnTo>
                  <a:lnTo>
                    <a:pt x="0" y="262000"/>
                  </a:lnTo>
                  <a:lnTo>
                    <a:pt x="4814062" y="262000"/>
                  </a:lnTo>
                  <a:lnTo>
                    <a:pt x="4814062" y="0"/>
                  </a:lnTo>
                  <a:close/>
                </a:path>
              </a:pathLst>
            </a:custGeom>
            <a:solidFill>
              <a:srgbClr val="BBD5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45591" y="5806440"/>
              <a:ext cx="4814570" cy="716280"/>
            </a:xfrm>
            <a:custGeom>
              <a:avLst/>
              <a:gdLst/>
              <a:ahLst/>
              <a:cxnLst/>
              <a:rect l="l" t="t" r="r" b="b"/>
              <a:pathLst>
                <a:path w="4814570" h="716279">
                  <a:moveTo>
                    <a:pt x="4814062" y="0"/>
                  </a:moveTo>
                  <a:lnTo>
                    <a:pt x="0" y="0"/>
                  </a:lnTo>
                  <a:lnTo>
                    <a:pt x="0" y="716280"/>
                  </a:lnTo>
                  <a:lnTo>
                    <a:pt x="4814062" y="716280"/>
                  </a:lnTo>
                  <a:lnTo>
                    <a:pt x="481406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545591" y="1604772"/>
            <a:ext cx="4814570" cy="583565"/>
          </a:xfrm>
          <a:custGeom>
            <a:avLst/>
            <a:gdLst/>
            <a:ahLst/>
            <a:cxnLst/>
            <a:rect l="l" t="t" r="r" b="b"/>
            <a:pathLst>
              <a:path w="4814570" h="583564">
                <a:moveTo>
                  <a:pt x="4814062" y="0"/>
                </a:moveTo>
                <a:lnTo>
                  <a:pt x="0" y="0"/>
                </a:lnTo>
                <a:lnTo>
                  <a:pt x="0" y="583184"/>
                </a:lnTo>
                <a:lnTo>
                  <a:pt x="4814062" y="583184"/>
                </a:lnTo>
                <a:lnTo>
                  <a:pt x="4814062" y="0"/>
                </a:lnTo>
                <a:close/>
              </a:path>
            </a:pathLst>
          </a:custGeom>
          <a:solidFill>
            <a:srgbClr val="BBD5E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11" name="object 11"/>
            <p:cNvSpPr/>
            <p:nvPr/>
          </p:nvSpPr>
          <p:spPr>
            <a:xfrm>
              <a:off x="545592" y="2988563"/>
              <a:ext cx="4814570" cy="496570"/>
            </a:xfrm>
            <a:custGeom>
              <a:avLst/>
              <a:gdLst/>
              <a:ahLst/>
              <a:cxnLst/>
              <a:rect l="l" t="t" r="r" b="b"/>
              <a:pathLst>
                <a:path w="4814570" h="496570">
                  <a:moveTo>
                    <a:pt x="4814062" y="0"/>
                  </a:moveTo>
                  <a:lnTo>
                    <a:pt x="0" y="0"/>
                  </a:lnTo>
                  <a:lnTo>
                    <a:pt x="0" y="496442"/>
                  </a:lnTo>
                  <a:lnTo>
                    <a:pt x="4814062" y="496442"/>
                  </a:lnTo>
                  <a:lnTo>
                    <a:pt x="481406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45592" y="2688335"/>
              <a:ext cx="4814570" cy="300355"/>
            </a:xfrm>
            <a:custGeom>
              <a:avLst/>
              <a:gdLst/>
              <a:ahLst/>
              <a:cxnLst/>
              <a:rect l="l" t="t" r="r" b="b"/>
              <a:pathLst>
                <a:path w="4814570" h="300355">
                  <a:moveTo>
                    <a:pt x="4814062" y="0"/>
                  </a:moveTo>
                  <a:lnTo>
                    <a:pt x="0" y="0"/>
                  </a:lnTo>
                  <a:lnTo>
                    <a:pt x="0" y="300100"/>
                  </a:lnTo>
                  <a:lnTo>
                    <a:pt x="4814062" y="300100"/>
                  </a:lnTo>
                  <a:lnTo>
                    <a:pt x="4814062" y="0"/>
                  </a:lnTo>
                  <a:close/>
                </a:path>
              </a:pathLst>
            </a:custGeom>
            <a:solidFill>
              <a:srgbClr val="BBD5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45592" y="2188463"/>
              <a:ext cx="4814570" cy="499745"/>
            </a:xfrm>
            <a:custGeom>
              <a:avLst/>
              <a:gdLst/>
              <a:ahLst/>
              <a:cxnLst/>
              <a:rect l="l" t="t" r="r" b="b"/>
              <a:pathLst>
                <a:path w="4814570" h="499744">
                  <a:moveTo>
                    <a:pt x="4814062" y="0"/>
                  </a:moveTo>
                  <a:lnTo>
                    <a:pt x="0" y="0"/>
                  </a:lnTo>
                  <a:lnTo>
                    <a:pt x="0" y="499363"/>
                  </a:lnTo>
                  <a:lnTo>
                    <a:pt x="4814062" y="499363"/>
                  </a:lnTo>
                  <a:lnTo>
                    <a:pt x="481406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60"/>
              <a:t>Economic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20" name="object 20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5591" y="987552"/>
            <a:ext cx="11642090" cy="4772025"/>
            <a:chOff x="545591" y="987552"/>
            <a:chExt cx="11642090" cy="4772025"/>
          </a:xfrm>
        </p:grpSpPr>
        <p:sp>
          <p:nvSpPr>
            <p:cNvPr id="25" name="object 25"/>
            <p:cNvSpPr/>
            <p:nvPr/>
          </p:nvSpPr>
          <p:spPr>
            <a:xfrm>
              <a:off x="4936236" y="987552"/>
              <a:ext cx="7251192" cy="47716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45591" y="1104900"/>
              <a:ext cx="4814570" cy="499745"/>
            </a:xfrm>
            <a:custGeom>
              <a:avLst/>
              <a:gdLst/>
              <a:ahLst/>
              <a:cxnLst/>
              <a:rect l="l" t="t" r="r" b="b"/>
              <a:pathLst>
                <a:path w="4814570" h="499744">
                  <a:moveTo>
                    <a:pt x="4814062" y="0"/>
                  </a:moveTo>
                  <a:lnTo>
                    <a:pt x="0" y="0"/>
                  </a:lnTo>
                  <a:lnTo>
                    <a:pt x="0" y="499363"/>
                  </a:lnTo>
                  <a:lnTo>
                    <a:pt x="4814062" y="499363"/>
                  </a:lnTo>
                  <a:lnTo>
                    <a:pt x="481406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2599054" y="1107186"/>
            <a:ext cx="26676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Foxtail</a:t>
            </a:r>
            <a:r>
              <a:rPr dirty="0" sz="1600" spc="-1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millet,</a:t>
            </a: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soybean,</a:t>
            </a:r>
            <a:r>
              <a:rPr dirty="0" sz="1600" spc="-2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bamboo,  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onion,</a:t>
            </a:r>
            <a:r>
              <a:rPr dirty="0" sz="16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crucifers.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86354" y="1620773"/>
            <a:ext cx="2664460" cy="7804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Rice,</a:t>
            </a:r>
            <a:r>
              <a:rPr dirty="0" sz="1600" spc="-2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sugarcane,</a:t>
            </a:r>
            <a:r>
              <a:rPr dirty="0" sz="1600" spc="-2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mango,</a:t>
            </a:r>
            <a:r>
              <a:rPr dirty="0" sz="1600" spc="-1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orange,  </a:t>
            </a: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eggplant,</a:t>
            </a:r>
            <a:r>
              <a:rPr dirty="0" sz="1600" spc="-1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sesame.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Rice,</a:t>
            </a:r>
            <a:r>
              <a:rPr dirty="0" sz="1600" spc="-2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banana,</a:t>
            </a:r>
            <a:r>
              <a:rPr dirty="0" sz="1600" spc="-20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coconut,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86354" y="2376677"/>
            <a:ext cx="11296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clove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dirty="0" sz="1600" spc="-3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hemp.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86354" y="2620416"/>
            <a:ext cx="2522220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100"/>
              </a:spcBef>
            </a:pP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Wheat, 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pea, </a:t>
            </a: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hemp,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cotton</a:t>
            </a:r>
            <a:r>
              <a:rPr dirty="0" sz="1600" spc="-3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etc.  </a:t>
            </a: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Wheat, rye, 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many</a:t>
            </a:r>
            <a:r>
              <a:rPr dirty="0" sz="1600" spc="-2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subtropical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86354" y="3160522"/>
            <a:ext cx="15227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1600" spc="-40">
                <a:solidFill>
                  <a:srgbClr val="001F5F"/>
                </a:solidFill>
                <a:latin typeface="Arial"/>
                <a:cs typeface="Arial"/>
              </a:rPr>
              <a:t>tropical</a:t>
            </a:r>
            <a:r>
              <a:rPr dirty="0" sz="1600" spc="-2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fruits.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86354" y="3428746"/>
            <a:ext cx="239395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Olive, 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vegetables,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oil</a:t>
            </a:r>
            <a:r>
              <a:rPr dirty="0" sz="1600" spc="-3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yielding  </a:t>
            </a: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plants,</a:t>
            </a:r>
            <a:r>
              <a:rPr dirty="0" sz="16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wheats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7529" y="3942969"/>
            <a:ext cx="14192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8305" marR="5080" indent="-396240">
              <a:lnSpc>
                <a:spcPct val="100000"/>
              </a:lnSpc>
              <a:spcBef>
                <a:spcPts val="95"/>
              </a:spcBef>
              <a:tabLst>
                <a:tab pos="408305" algn="l"/>
              </a:tabLst>
            </a:pP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6	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Ethiopia  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600" spc="-114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dirty="0" sz="1600" spc="-12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dirty="0" sz="1600" spc="-145">
                <a:solidFill>
                  <a:srgbClr val="001F5F"/>
                </a:solidFill>
                <a:latin typeface="Arial"/>
                <a:cs typeface="Arial"/>
              </a:rPr>
              <a:t>ss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86354" y="3942969"/>
            <a:ext cx="24949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Wheat, </a:t>
            </a: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barley, </a:t>
            </a:r>
            <a:r>
              <a:rPr dirty="0" sz="1600" spc="-100">
                <a:solidFill>
                  <a:srgbClr val="001F5F"/>
                </a:solidFill>
                <a:latin typeface="Arial"/>
                <a:cs typeface="Arial"/>
              </a:rPr>
              <a:t>sesame,</a:t>
            </a:r>
            <a:r>
              <a:rPr dirty="0" sz="1600" spc="-3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castor,  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coffee.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25979" y="4456557"/>
            <a:ext cx="262128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95"/>
              </a:spcBef>
            </a:pP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Maize, 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bean,</a:t>
            </a:r>
            <a:r>
              <a:rPr dirty="0" sz="1600" spc="-2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sweet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40">
                <a:solidFill>
                  <a:srgbClr val="001F5F"/>
                </a:solidFill>
                <a:latin typeface="Arial"/>
                <a:cs typeface="Arial"/>
              </a:rPr>
              <a:t>potato, </a:t>
            </a: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papaya, 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guava,</a:t>
            </a:r>
            <a:r>
              <a:rPr dirty="0" sz="1600" spc="-3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tobacco.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529" y="4435805"/>
            <a:ext cx="15500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8305" algn="l"/>
              </a:tabLst>
            </a:pP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7	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Mesoamerica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7529" y="4695571"/>
            <a:ext cx="1838325" cy="4946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15"/>
              </a:spcBef>
            </a:pPr>
            <a:r>
              <a:rPr dirty="0" sz="1400" spc="-55">
                <a:solidFill>
                  <a:srgbClr val="001F5F"/>
                </a:solidFill>
                <a:latin typeface="Arial"/>
                <a:cs typeface="Arial"/>
              </a:rPr>
              <a:t>(South </a:t>
            </a:r>
            <a:r>
              <a:rPr dirty="0" sz="1400" spc="-60">
                <a:solidFill>
                  <a:srgbClr val="001F5F"/>
                </a:solidFill>
                <a:latin typeface="Arial"/>
                <a:cs typeface="Arial"/>
              </a:rPr>
              <a:t>Mexican </a:t>
            </a:r>
            <a:r>
              <a:rPr dirty="0" sz="1400">
                <a:solidFill>
                  <a:srgbClr val="001F5F"/>
                </a:solidFill>
                <a:latin typeface="Arial"/>
                <a:cs typeface="Arial"/>
              </a:rPr>
              <a:t>&amp;  </a:t>
            </a:r>
            <a:r>
              <a:rPr dirty="0" sz="1400" spc="-60">
                <a:solidFill>
                  <a:srgbClr val="001F5F"/>
                </a:solidFill>
                <a:latin typeface="Arial"/>
                <a:cs typeface="Arial"/>
              </a:rPr>
              <a:t>Central</a:t>
            </a:r>
            <a:r>
              <a:rPr dirty="0" sz="1400" spc="-2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60">
                <a:solidFill>
                  <a:srgbClr val="001F5F"/>
                </a:solidFill>
                <a:latin typeface="Arial"/>
                <a:cs typeface="Arial"/>
              </a:rPr>
              <a:t>American</a:t>
            </a:r>
            <a:r>
              <a:rPr dirty="0" sz="1400" spc="-2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65">
                <a:solidFill>
                  <a:srgbClr val="001F5F"/>
                </a:solidFill>
                <a:latin typeface="Arial"/>
                <a:cs typeface="Arial"/>
              </a:rPr>
              <a:t>Centre</a:t>
            </a: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86354" y="5191125"/>
            <a:ext cx="15836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14">
                <a:solidFill>
                  <a:srgbClr val="001F5F"/>
                </a:solidFill>
                <a:latin typeface="Arial"/>
                <a:cs typeface="Arial"/>
              </a:rPr>
              <a:t>Tomato,</a:t>
            </a:r>
            <a:r>
              <a:rPr dirty="0" sz="1600" spc="-2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pine-apple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7529" y="5163058"/>
            <a:ext cx="1616710" cy="568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  <a:tabLst>
                <a:tab pos="408305" algn="l"/>
              </a:tabLst>
            </a:pP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8	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South</a:t>
            </a:r>
            <a:r>
              <a:rPr dirty="0" sz="1600" spc="-3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America 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8</a:t>
            </a:r>
            <a:r>
              <a:rPr dirty="0" sz="1600" spc="-1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53769" y="5462422"/>
            <a:ext cx="15055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Chiloe</a:t>
            </a:r>
            <a:r>
              <a:rPr dirty="0" sz="1600" spc="-20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Centre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43808" y="5462422"/>
            <a:ext cx="5746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600" spc="-65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7529" y="5752591"/>
            <a:ext cx="15671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8305" algn="l"/>
              </a:tabLst>
            </a:pP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8</a:t>
            </a:r>
            <a:r>
              <a:rPr dirty="0" sz="1600" spc="-1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b	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600" spc="-2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Brazilian</a:t>
            </a:r>
            <a:r>
              <a:rPr dirty="0" sz="1600" spc="-2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86354" y="5752591"/>
            <a:ext cx="272224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14">
                <a:solidFill>
                  <a:srgbClr val="001F5F"/>
                </a:solidFill>
                <a:latin typeface="Arial"/>
                <a:cs typeface="Arial"/>
              </a:rPr>
              <a:t>Paraguayan </a:t>
            </a:r>
            <a:r>
              <a:rPr dirty="0" sz="1600" spc="-75">
                <a:solidFill>
                  <a:srgbClr val="001F5F"/>
                </a:solidFill>
                <a:latin typeface="Arial"/>
                <a:cs typeface="Arial"/>
              </a:rPr>
              <a:t>Centre 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Groundnut,  </a:t>
            </a:r>
            <a:r>
              <a:rPr dirty="0" sz="1600" spc="-95">
                <a:solidFill>
                  <a:srgbClr val="001F5F"/>
                </a:solidFill>
                <a:latin typeface="Arial"/>
                <a:cs typeface="Arial"/>
              </a:rPr>
              <a:t>cashew</a:t>
            </a:r>
            <a:r>
              <a:rPr dirty="0" sz="1600" spc="-2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nut,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001F5F"/>
                </a:solidFill>
                <a:latin typeface="Arial"/>
                <a:cs typeface="Arial"/>
              </a:rPr>
              <a:t>pine</a:t>
            </a:r>
            <a:r>
              <a:rPr dirty="0" sz="16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apple,</a:t>
            </a:r>
            <a:r>
              <a:rPr dirty="0" sz="1600" spc="-2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80">
                <a:solidFill>
                  <a:srgbClr val="001F5F"/>
                </a:solidFill>
                <a:latin typeface="Arial"/>
                <a:cs typeface="Arial"/>
              </a:rPr>
              <a:t>peppers,  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rubber.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5591" y="501395"/>
            <a:ext cx="4814570" cy="603250"/>
          </a:xfrm>
          <a:custGeom>
            <a:avLst/>
            <a:gdLst/>
            <a:ahLst/>
            <a:cxnLst/>
            <a:rect l="l" t="t" r="r" b="b"/>
            <a:pathLst>
              <a:path w="4814570" h="603250">
                <a:moveTo>
                  <a:pt x="4814062" y="0"/>
                </a:moveTo>
                <a:lnTo>
                  <a:pt x="0" y="0"/>
                </a:lnTo>
                <a:lnTo>
                  <a:pt x="0" y="603123"/>
                </a:lnTo>
                <a:lnTo>
                  <a:pt x="4814062" y="603123"/>
                </a:lnTo>
                <a:lnTo>
                  <a:pt x="4814062" y="0"/>
                </a:lnTo>
                <a:close/>
              </a:path>
            </a:pathLst>
          </a:custGeom>
          <a:solidFill>
            <a:srgbClr val="BBD5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757529" y="516381"/>
            <a:ext cx="1665605" cy="3227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10" b="1">
                <a:solidFill>
                  <a:srgbClr val="001F5F"/>
                </a:solidFill>
                <a:latin typeface="Trebuchet MS"/>
                <a:cs typeface="Trebuchet MS"/>
              </a:rPr>
              <a:t>Vavilov’s </a:t>
            </a:r>
            <a:r>
              <a:rPr dirty="0" sz="1600" spc="-105" b="1">
                <a:solidFill>
                  <a:srgbClr val="001F5F"/>
                </a:solidFill>
                <a:latin typeface="Trebuchet MS"/>
                <a:cs typeface="Trebuchet MS"/>
              </a:rPr>
              <a:t>Centre</a:t>
            </a:r>
            <a:r>
              <a:rPr dirty="0" sz="1600" spc="-415" b="1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001F5F"/>
                </a:solidFill>
                <a:latin typeface="Trebuchet MS"/>
                <a:cs typeface="Trebuchet MS"/>
              </a:rPr>
              <a:t>of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600" spc="-90" b="1">
                <a:solidFill>
                  <a:srgbClr val="001F5F"/>
                </a:solidFill>
                <a:latin typeface="Trebuchet MS"/>
                <a:cs typeface="Trebuchet MS"/>
              </a:rPr>
              <a:t>Crop</a:t>
            </a:r>
            <a:r>
              <a:rPr dirty="0" sz="1600" spc="-185" b="1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600" spc="-75" b="1">
                <a:solidFill>
                  <a:srgbClr val="001F5F"/>
                </a:solidFill>
                <a:latin typeface="Trebuchet MS"/>
                <a:cs typeface="Trebuchet MS"/>
              </a:rPr>
              <a:t>Origin</a:t>
            </a:r>
            <a:endParaRPr sz="1600">
              <a:latin typeface="Trebuchet MS"/>
              <a:cs typeface="Trebuchet MS"/>
            </a:endParaRPr>
          </a:p>
          <a:p>
            <a:pPr marL="408940" indent="-396240">
              <a:lnSpc>
                <a:spcPct val="100000"/>
              </a:lnSpc>
              <a:spcBef>
                <a:spcPts val="805"/>
              </a:spcBef>
              <a:buAutoNum type="arabicPlain"/>
              <a:tabLst>
                <a:tab pos="408305" algn="l"/>
                <a:tab pos="408940" algn="l"/>
              </a:tabLst>
            </a:pPr>
            <a:r>
              <a:rPr dirty="0" sz="1600" spc="-90">
                <a:solidFill>
                  <a:srgbClr val="001F5F"/>
                </a:solidFill>
                <a:latin typeface="Arial"/>
                <a:cs typeface="Arial"/>
              </a:rPr>
              <a:t>China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Arial"/>
              <a:buAutoNum type="arabicPlain"/>
            </a:pPr>
            <a:endParaRPr sz="195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buAutoNum type="arabicPlain"/>
              <a:tabLst>
                <a:tab pos="408305" algn="l"/>
                <a:tab pos="408940" algn="l"/>
              </a:tabLst>
            </a:pP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India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61925" indent="-149860">
              <a:lnSpc>
                <a:spcPct val="100000"/>
              </a:lnSpc>
              <a:buAutoNum type="arabicPlain" startAt="2"/>
              <a:tabLst>
                <a:tab pos="162560" algn="l"/>
                <a:tab pos="408305" algn="l"/>
              </a:tabLst>
            </a:pPr>
            <a:r>
              <a:rPr dirty="0" sz="1600" spc="-5">
                <a:solidFill>
                  <a:srgbClr val="001F5F"/>
                </a:solidFill>
                <a:latin typeface="Arial"/>
                <a:cs typeface="Arial"/>
              </a:rPr>
              <a:t>a	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South</a:t>
            </a:r>
            <a:r>
              <a:rPr dirty="0" sz="1600" spc="-2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EastAsia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"/>
              <a:buAutoNum type="arabicPlain" startAt="2"/>
            </a:pPr>
            <a:endParaRPr sz="195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buAutoNum type="arabicPlain" startAt="2"/>
              <a:tabLst>
                <a:tab pos="408305" algn="l"/>
                <a:tab pos="408940" algn="l"/>
              </a:tabLst>
            </a:pP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Central</a:t>
            </a:r>
            <a:r>
              <a:rPr dirty="0" sz="1600" spc="-3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5">
                <a:solidFill>
                  <a:srgbClr val="001F5F"/>
                </a:solidFill>
                <a:latin typeface="Arial"/>
                <a:cs typeface="Arial"/>
              </a:rPr>
              <a:t>East</a:t>
            </a:r>
            <a:endParaRPr sz="160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204"/>
              </a:spcBef>
              <a:buAutoNum type="arabicPlain" startAt="2"/>
              <a:tabLst>
                <a:tab pos="408305" algn="l"/>
                <a:tab pos="408940" algn="l"/>
              </a:tabLst>
            </a:pPr>
            <a:r>
              <a:rPr dirty="0" sz="1600" spc="-8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600" spc="-2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Near</a:t>
            </a:r>
            <a:r>
              <a:rPr dirty="0" sz="1600" spc="-2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5">
                <a:solidFill>
                  <a:srgbClr val="001F5F"/>
                </a:solidFill>
                <a:latin typeface="Arial"/>
                <a:cs typeface="Arial"/>
              </a:rPr>
              <a:t>East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"/>
              <a:buAutoNum type="arabicPlain" startAt="2"/>
            </a:pPr>
            <a:endParaRPr sz="185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buAutoNum type="arabicPlain" startAt="2"/>
              <a:tabLst>
                <a:tab pos="408305" algn="l"/>
                <a:tab pos="408940" algn="l"/>
              </a:tabLst>
            </a:pP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Mediterranean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99054" y="759917"/>
            <a:ext cx="16706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85" b="1">
                <a:solidFill>
                  <a:srgbClr val="001F5F"/>
                </a:solidFill>
                <a:latin typeface="Trebuchet MS"/>
                <a:cs typeface="Trebuchet MS"/>
              </a:rPr>
              <a:t>Crops</a:t>
            </a:r>
            <a:r>
              <a:rPr dirty="0" sz="1600" spc="-260" b="1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600" spc="-95" b="1">
                <a:solidFill>
                  <a:srgbClr val="001F5F"/>
                </a:solidFill>
                <a:latin typeface="Trebuchet MS"/>
                <a:cs typeface="Trebuchet MS"/>
              </a:rPr>
              <a:t>domesticated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979" y="2005710"/>
            <a:ext cx="8047355" cy="138049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355600" marR="5080" indent="-343535">
              <a:lnSpc>
                <a:spcPct val="93800"/>
              </a:lnSpc>
              <a:spcBef>
                <a:spcPts val="365"/>
              </a:spcBef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001F5F"/>
                </a:solidFill>
                <a:latin typeface="Arial"/>
                <a:cs typeface="Arial"/>
              </a:rPr>
              <a:t>Organic</a:t>
            </a:r>
            <a:r>
              <a:rPr dirty="0" sz="2400" spc="-2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farming</a:t>
            </a: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24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dirty="0" sz="2400" spc="-2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alternative agricultural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001F5F"/>
                </a:solidFill>
                <a:latin typeface="Arial"/>
                <a:cs typeface="Arial"/>
              </a:rPr>
              <a:t>system</a:t>
            </a:r>
            <a:r>
              <a:rPr dirty="0" sz="2400" spc="-2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2400" spc="-3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rapidly  </a:t>
            </a: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changing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farming</a:t>
            </a:r>
            <a:r>
              <a:rPr dirty="0" sz="2400" spc="-3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practices.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660"/>
              </a:lnSpc>
            </a:pPr>
            <a:r>
              <a:rPr dirty="0" sz="3600" spc="-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Itsustains</a:t>
            </a:r>
            <a:r>
              <a:rPr dirty="0" sz="2400" spc="-2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health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24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soils,</a:t>
            </a:r>
            <a:r>
              <a:rPr dirty="0" sz="2400" spc="-2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45">
                <a:solidFill>
                  <a:srgbClr val="001F5F"/>
                </a:solidFill>
                <a:latin typeface="Arial"/>
                <a:cs typeface="Arial"/>
              </a:rPr>
              <a:t>ecosystems</a:t>
            </a:r>
            <a:r>
              <a:rPr dirty="0" sz="2400" spc="-2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2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people.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5403" y="1417447"/>
            <a:ext cx="39147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000" spc="-204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Organic</a:t>
            </a:r>
            <a:r>
              <a:rPr dirty="0" u="heavy" sz="4000" spc="-509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4000" spc="-21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Agriculture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5" name="object 5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737852" y="443560"/>
            <a:ext cx="183768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60" b="1">
                <a:solidFill>
                  <a:srgbClr val="006EC0"/>
                </a:solidFill>
                <a:latin typeface="Verdana"/>
                <a:cs typeface="Verdana"/>
              </a:rPr>
              <a:t>Economic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11" name="object 11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979" y="2005406"/>
            <a:ext cx="8419465" cy="24561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355600" marR="5080" indent="-343535">
              <a:lnSpc>
                <a:spcPct val="97500"/>
              </a:lnSpc>
              <a:spcBef>
                <a:spcPts val="210"/>
              </a:spcBef>
            </a:pPr>
            <a:r>
              <a:rPr dirty="0" sz="3600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Biofertilizers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2400" spc="-2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defined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dirty="0" sz="2400" spc="-4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preparations</a:t>
            </a:r>
            <a:r>
              <a:rPr dirty="0" sz="24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containing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living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ce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2400" spc="-3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2400" spc="-20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Arial"/>
                <a:cs typeface="Arial"/>
              </a:rPr>
              <a:t>or  </a:t>
            </a:r>
            <a:r>
              <a:rPr dirty="0" sz="2400" spc="-35">
                <a:solidFill>
                  <a:srgbClr val="001F5F"/>
                </a:solidFill>
                <a:latin typeface="Arial"/>
                <a:cs typeface="Arial"/>
              </a:rPr>
              <a:t>latent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ce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s of </a:t>
            </a:r>
            <a:r>
              <a:rPr dirty="0" sz="2400" spc="-40">
                <a:solidFill>
                  <a:srgbClr val="001F5F"/>
                </a:solidFill>
                <a:latin typeface="Arial"/>
                <a:cs typeface="Arial"/>
              </a:rPr>
              <a:t>efficient 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strains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2400" spc="-105">
                <a:solidFill>
                  <a:srgbClr val="001F5F"/>
                </a:solidFill>
                <a:latin typeface="Arial"/>
                <a:cs typeface="Arial"/>
              </a:rPr>
              <a:t>microorganisms </a:t>
            </a:r>
            <a:r>
              <a:rPr dirty="0" sz="2400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help </a:t>
            </a:r>
            <a:r>
              <a:rPr dirty="0" sz="2400" spc="-65">
                <a:solidFill>
                  <a:srgbClr val="001F5F"/>
                </a:solidFill>
                <a:latin typeface="Arial"/>
                <a:cs typeface="Arial"/>
              </a:rPr>
              <a:t>crop 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plants </a:t>
            </a:r>
            <a:r>
              <a:rPr dirty="0" sz="2400" spc="-25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fixing nitrogen,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solubilisingphosphate and</a:t>
            </a:r>
            <a:r>
              <a:rPr dirty="0" sz="2400" spc="-5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001F5F"/>
                </a:solidFill>
                <a:latin typeface="Arial"/>
                <a:cs typeface="Arial"/>
              </a:rPr>
              <a:t>decomposing 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ce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dirty="0" sz="2400" spc="-3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ulose.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540"/>
              </a:lnSpc>
            </a:pPr>
            <a:r>
              <a:rPr dirty="0" sz="3600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dirty="0" sz="3600" spc="-3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dirty="0" sz="2400" spc="-3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2400" spc="-229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eco-friendly</a:t>
            </a:r>
            <a:r>
              <a:rPr dirty="0" sz="2400" spc="-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001F5F"/>
                </a:solidFill>
                <a:latin typeface="Arial"/>
                <a:cs typeface="Arial"/>
              </a:rPr>
              <a:t>organic</a:t>
            </a:r>
            <a:r>
              <a:rPr dirty="0" sz="2400" spc="-2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001F5F"/>
                </a:solidFill>
                <a:latin typeface="Arial"/>
                <a:cs typeface="Arial"/>
              </a:rPr>
              <a:t>agro</a:t>
            </a:r>
            <a:r>
              <a:rPr dirty="0" sz="2400" spc="-2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inputs</a:t>
            </a:r>
            <a:r>
              <a:rPr dirty="0" sz="24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2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2400" spc="-2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001F5F"/>
                </a:solidFill>
                <a:latin typeface="Arial"/>
                <a:cs typeface="Arial"/>
              </a:rPr>
              <a:t>more</a:t>
            </a:r>
            <a:r>
              <a:rPr dirty="0" sz="2400" spc="-3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001F5F"/>
                </a:solidFill>
                <a:latin typeface="Arial"/>
                <a:cs typeface="Arial"/>
              </a:rPr>
              <a:t>efficient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860"/>
              </a:lnSpc>
            </a:pPr>
            <a:r>
              <a:rPr dirty="0" sz="2400" spc="-7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229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01F5F"/>
                </a:solidFill>
                <a:latin typeface="Arial"/>
                <a:cs typeface="Arial"/>
              </a:rPr>
              <a:t>cost</a:t>
            </a:r>
            <a:r>
              <a:rPr dirty="0" sz="2400" spc="-229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effective</a:t>
            </a:r>
            <a:r>
              <a:rPr dirty="0" sz="2400" spc="-1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001F5F"/>
                </a:solidFill>
                <a:latin typeface="Arial"/>
                <a:cs typeface="Arial"/>
              </a:rPr>
              <a:t>than</a:t>
            </a:r>
            <a:r>
              <a:rPr dirty="0" sz="24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001F5F"/>
                </a:solidFill>
                <a:latin typeface="Arial"/>
                <a:cs typeface="Arial"/>
              </a:rPr>
              <a:t>chemical</a:t>
            </a:r>
            <a:r>
              <a:rPr dirty="0" sz="2400" spc="-3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1F5F"/>
                </a:solidFill>
                <a:latin typeface="Arial"/>
                <a:cs typeface="Arial"/>
              </a:rPr>
              <a:t>fertilizers.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5403" y="1444879"/>
            <a:ext cx="25165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000" spc="-25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Biofertilizers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3690" y="327406"/>
            <a:ext cx="11633200" cy="6366510"/>
            <a:chOff x="313690" y="327406"/>
            <a:chExt cx="11633200" cy="6366510"/>
          </a:xfrm>
        </p:grpSpPr>
        <p:sp>
          <p:nvSpPr>
            <p:cNvPr id="5" name="object 5"/>
            <p:cNvSpPr/>
            <p:nvPr/>
          </p:nvSpPr>
          <p:spPr>
            <a:xfrm>
              <a:off x="313944" y="327660"/>
              <a:ext cx="11632692" cy="6365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040" y="333756"/>
              <a:ext cx="11522710" cy="6256020"/>
            </a:xfrm>
            <a:custGeom>
              <a:avLst/>
              <a:gdLst/>
              <a:ahLst/>
              <a:cxnLst/>
              <a:rect l="l" t="t" r="r" b="b"/>
              <a:pathLst>
                <a:path w="11522710" h="6256020">
                  <a:moveTo>
                    <a:pt x="1042669" y="0"/>
                  </a:moveTo>
                  <a:lnTo>
                    <a:pt x="11522583" y="0"/>
                  </a:lnTo>
                  <a:lnTo>
                    <a:pt x="11522583" y="5213350"/>
                  </a:lnTo>
                  <a:lnTo>
                    <a:pt x="11521566" y="5261076"/>
                  </a:lnTo>
                  <a:lnTo>
                    <a:pt x="11518265" y="5308257"/>
                  </a:lnTo>
                  <a:lnTo>
                    <a:pt x="11513058" y="5354828"/>
                  </a:lnTo>
                  <a:lnTo>
                    <a:pt x="11505818" y="5400763"/>
                  </a:lnTo>
                  <a:lnTo>
                    <a:pt x="11496548" y="5446014"/>
                  </a:lnTo>
                  <a:lnTo>
                    <a:pt x="11485371" y="5490527"/>
                  </a:lnTo>
                  <a:lnTo>
                    <a:pt x="11472291" y="5534266"/>
                  </a:lnTo>
                  <a:lnTo>
                    <a:pt x="11457305" y="5577166"/>
                  </a:lnTo>
                  <a:lnTo>
                    <a:pt x="11440667" y="5619203"/>
                  </a:lnTo>
                  <a:lnTo>
                    <a:pt x="11422126" y="5660313"/>
                  </a:lnTo>
                  <a:lnTo>
                    <a:pt x="11402060" y="5700458"/>
                  </a:lnTo>
                  <a:lnTo>
                    <a:pt x="11380216" y="5739599"/>
                  </a:lnTo>
                  <a:lnTo>
                    <a:pt x="11356848" y="5777687"/>
                  </a:lnTo>
                  <a:lnTo>
                    <a:pt x="11331829" y="5814656"/>
                  </a:lnTo>
                  <a:lnTo>
                    <a:pt x="11305286" y="5850496"/>
                  </a:lnTo>
                  <a:lnTo>
                    <a:pt x="11277345" y="5885129"/>
                  </a:lnTo>
                  <a:lnTo>
                    <a:pt x="11248009" y="5918517"/>
                  </a:lnTo>
                  <a:lnTo>
                    <a:pt x="11217148" y="5950623"/>
                  </a:lnTo>
                  <a:lnTo>
                    <a:pt x="11185143" y="5981395"/>
                  </a:lnTo>
                  <a:lnTo>
                    <a:pt x="11151742" y="6010795"/>
                  </a:lnTo>
                  <a:lnTo>
                    <a:pt x="11117071" y="6038761"/>
                  </a:lnTo>
                  <a:lnTo>
                    <a:pt x="11081258" y="6065266"/>
                  </a:lnTo>
                  <a:lnTo>
                    <a:pt x="11044301" y="6090246"/>
                  </a:lnTo>
                  <a:lnTo>
                    <a:pt x="11006201" y="6113665"/>
                  </a:lnTo>
                  <a:lnTo>
                    <a:pt x="10967085" y="6135471"/>
                  </a:lnTo>
                  <a:lnTo>
                    <a:pt x="10926826" y="6155626"/>
                  </a:lnTo>
                  <a:lnTo>
                    <a:pt x="10885805" y="6174079"/>
                  </a:lnTo>
                  <a:lnTo>
                    <a:pt x="10843767" y="6190792"/>
                  </a:lnTo>
                  <a:lnTo>
                    <a:pt x="10800841" y="6205702"/>
                  </a:lnTo>
                  <a:lnTo>
                    <a:pt x="10757154" y="6218770"/>
                  </a:lnTo>
                  <a:lnTo>
                    <a:pt x="10712577" y="6229959"/>
                  </a:lnTo>
                  <a:lnTo>
                    <a:pt x="10667365" y="6239217"/>
                  </a:lnTo>
                  <a:lnTo>
                    <a:pt x="10621391" y="6246495"/>
                  </a:lnTo>
                  <a:lnTo>
                    <a:pt x="10574782" y="6251752"/>
                  </a:lnTo>
                  <a:lnTo>
                    <a:pt x="10527665" y="6254940"/>
                  </a:lnTo>
                  <a:lnTo>
                    <a:pt x="10479913" y="6256020"/>
                  </a:lnTo>
                  <a:lnTo>
                    <a:pt x="0" y="6256020"/>
                  </a:lnTo>
                  <a:lnTo>
                    <a:pt x="0" y="1042670"/>
                  </a:lnTo>
                  <a:lnTo>
                    <a:pt x="1066" y="994918"/>
                  </a:lnTo>
                  <a:lnTo>
                    <a:pt x="4254" y="947801"/>
                  </a:lnTo>
                  <a:lnTo>
                    <a:pt x="9512" y="901192"/>
                  </a:lnTo>
                  <a:lnTo>
                    <a:pt x="16802" y="855218"/>
                  </a:lnTo>
                  <a:lnTo>
                    <a:pt x="26060" y="810006"/>
                  </a:lnTo>
                  <a:lnTo>
                    <a:pt x="37249" y="765556"/>
                  </a:lnTo>
                  <a:lnTo>
                    <a:pt x="50317" y="721741"/>
                  </a:lnTo>
                  <a:lnTo>
                    <a:pt x="65227" y="678815"/>
                  </a:lnTo>
                  <a:lnTo>
                    <a:pt x="81940" y="636778"/>
                  </a:lnTo>
                  <a:lnTo>
                    <a:pt x="100393" y="595757"/>
                  </a:lnTo>
                  <a:lnTo>
                    <a:pt x="120548" y="555625"/>
                  </a:lnTo>
                  <a:lnTo>
                    <a:pt x="142354" y="516382"/>
                  </a:lnTo>
                  <a:lnTo>
                    <a:pt x="165773" y="478409"/>
                  </a:lnTo>
                  <a:lnTo>
                    <a:pt x="190754" y="441325"/>
                  </a:lnTo>
                  <a:lnTo>
                    <a:pt x="217246" y="405511"/>
                  </a:lnTo>
                  <a:lnTo>
                    <a:pt x="245211" y="370967"/>
                  </a:lnTo>
                  <a:lnTo>
                    <a:pt x="274612" y="337566"/>
                  </a:lnTo>
                  <a:lnTo>
                    <a:pt x="305384" y="305435"/>
                  </a:lnTo>
                  <a:lnTo>
                    <a:pt x="337489" y="274574"/>
                  </a:lnTo>
                  <a:lnTo>
                    <a:pt x="370878" y="245237"/>
                  </a:lnTo>
                  <a:lnTo>
                    <a:pt x="405511" y="217297"/>
                  </a:lnTo>
                  <a:lnTo>
                    <a:pt x="441337" y="190754"/>
                  </a:lnTo>
                  <a:lnTo>
                    <a:pt x="478320" y="165735"/>
                  </a:lnTo>
                  <a:lnTo>
                    <a:pt x="516394" y="142367"/>
                  </a:lnTo>
                  <a:lnTo>
                    <a:pt x="555536" y="120523"/>
                  </a:lnTo>
                  <a:lnTo>
                    <a:pt x="595680" y="100457"/>
                  </a:lnTo>
                  <a:lnTo>
                    <a:pt x="636790" y="81915"/>
                  </a:lnTo>
                  <a:lnTo>
                    <a:pt x="678827" y="65278"/>
                  </a:lnTo>
                  <a:lnTo>
                    <a:pt x="721728" y="50292"/>
                  </a:lnTo>
                  <a:lnTo>
                    <a:pt x="765467" y="37211"/>
                  </a:lnTo>
                  <a:lnTo>
                    <a:pt x="809980" y="26035"/>
                  </a:lnTo>
                  <a:lnTo>
                    <a:pt x="855218" y="16764"/>
                  </a:lnTo>
                  <a:lnTo>
                    <a:pt x="901153" y="9525"/>
                  </a:lnTo>
                  <a:lnTo>
                    <a:pt x="947737" y="4318"/>
                  </a:lnTo>
                  <a:lnTo>
                    <a:pt x="994918" y="1016"/>
                  </a:lnTo>
                  <a:lnTo>
                    <a:pt x="1042669" y="0"/>
                  </a:lnTo>
                  <a:close/>
                </a:path>
              </a:pathLst>
            </a:custGeom>
            <a:ln w="1219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53016" y="333756"/>
              <a:ext cx="1988820" cy="1389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00616" y="861060"/>
              <a:ext cx="2319528" cy="478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737852" y="443560"/>
            <a:ext cx="1837689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60" b="1">
                <a:solidFill>
                  <a:srgbClr val="006EC0"/>
                </a:solidFill>
                <a:latin typeface="Verdana"/>
                <a:cs typeface="Verdana"/>
              </a:rPr>
              <a:t>Economic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003535" y="1184147"/>
            <a:ext cx="1706880" cy="477520"/>
            <a:chOff x="10003535" y="1184147"/>
            <a:chExt cx="1706880" cy="477520"/>
          </a:xfrm>
        </p:grpSpPr>
        <p:sp>
          <p:nvSpPr>
            <p:cNvPr id="11" name="object 11"/>
            <p:cNvSpPr/>
            <p:nvPr/>
          </p:nvSpPr>
          <p:spPr>
            <a:xfrm>
              <a:off x="10003535" y="1184147"/>
              <a:ext cx="934212" cy="47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445495" y="1184147"/>
              <a:ext cx="624840" cy="477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578083" y="1184147"/>
              <a:ext cx="1132331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241026" y="766699"/>
            <a:ext cx="13011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80" b="1">
                <a:solidFill>
                  <a:srgbClr val="575757"/>
                </a:solidFill>
                <a:latin typeface="Verdana"/>
                <a:cs typeface="Verdana"/>
              </a:rPr>
              <a:t>b</a:t>
            </a:r>
            <a:r>
              <a:rPr dirty="0" sz="3200" spc="-484" b="1">
                <a:solidFill>
                  <a:srgbClr val="575757"/>
                </a:solidFill>
                <a:latin typeface="Verdana"/>
                <a:cs typeface="Verdana"/>
              </a:rPr>
              <a:t>o</a:t>
            </a:r>
            <a:r>
              <a:rPr dirty="0" sz="3200" spc="-420" b="1">
                <a:solidFill>
                  <a:srgbClr val="575757"/>
                </a:solidFill>
                <a:latin typeface="Verdana"/>
                <a:cs typeface="Verdana"/>
              </a:rPr>
              <a:t>t</a:t>
            </a:r>
            <a:r>
              <a:rPr dirty="0" sz="3200" spc="-500" b="1">
                <a:solidFill>
                  <a:srgbClr val="575757"/>
                </a:solidFill>
                <a:latin typeface="Verdana"/>
                <a:cs typeface="Verdana"/>
              </a:rPr>
              <a:t>a</a:t>
            </a:r>
            <a:r>
              <a:rPr dirty="0" sz="3200" spc="-495" b="1">
                <a:solidFill>
                  <a:srgbClr val="575757"/>
                </a:solidFill>
                <a:latin typeface="Verdana"/>
                <a:cs typeface="Verdana"/>
              </a:rPr>
              <a:t>n</a:t>
            </a:r>
            <a:r>
              <a:rPr dirty="0" sz="3200" b="1">
                <a:solidFill>
                  <a:srgbClr val="575757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2023-02-08T09:59:53Z</dcterms:created>
  <dcterms:modified xsi:type="dcterms:W3CDTF">2023-02-08T09:59:53Z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2023-02-08T00:00:00Z</vt:filetime>
  </property>
</Properties>
</file>